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30"/>
  </p:notesMasterIdLst>
  <p:handoutMasterIdLst>
    <p:handoutMasterId r:id="rId31"/>
  </p:handoutMasterIdLst>
  <p:sldIdLst>
    <p:sldId id="286" r:id="rId2"/>
    <p:sldId id="329" r:id="rId3"/>
    <p:sldId id="330" r:id="rId4"/>
    <p:sldId id="294" r:id="rId5"/>
    <p:sldId id="297" r:id="rId6"/>
    <p:sldId id="295" r:id="rId7"/>
    <p:sldId id="296" r:id="rId8"/>
    <p:sldId id="300" r:id="rId9"/>
    <p:sldId id="301" r:id="rId10"/>
    <p:sldId id="303" r:id="rId11"/>
    <p:sldId id="325" r:id="rId12"/>
    <p:sldId id="327" r:id="rId13"/>
    <p:sldId id="331" r:id="rId14"/>
    <p:sldId id="314" r:id="rId15"/>
    <p:sldId id="324" r:id="rId16"/>
    <p:sldId id="305" r:id="rId17"/>
    <p:sldId id="306" r:id="rId18"/>
    <p:sldId id="326" r:id="rId19"/>
    <p:sldId id="308" r:id="rId20"/>
    <p:sldId id="328" r:id="rId21"/>
    <p:sldId id="332" r:id="rId22"/>
    <p:sldId id="333" r:id="rId23"/>
    <p:sldId id="287" r:id="rId24"/>
    <p:sldId id="323" r:id="rId25"/>
    <p:sldId id="311" r:id="rId26"/>
    <p:sldId id="321" r:id="rId27"/>
    <p:sldId id="322" r:id="rId28"/>
    <p:sldId id="293"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4356" autoAdjust="0"/>
  </p:normalViewPr>
  <p:slideViewPr>
    <p:cSldViewPr>
      <p:cViewPr varScale="1">
        <p:scale>
          <a:sx n="86" d="100"/>
          <a:sy n="86" d="100"/>
        </p:scale>
        <p:origin x="1330"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1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D01D48-7508-427E-87CA-7776ADA5FC8A}" type="datetimeFigureOut">
              <a:rPr lang="en-US" smtClean="0"/>
              <a:t>9/5/2019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EFCD792-F3E9-4DA7-ADC1-A6535A9C4AB5}" type="slidenum">
              <a:rPr lang="en-US" smtClean="0"/>
              <a:t>‹#›</a:t>
            </a:fld>
            <a:endParaRPr lang="en-US" dirty="0"/>
          </a:p>
        </p:txBody>
      </p:sp>
    </p:spTree>
    <p:extLst>
      <p:ext uri="{BB962C8B-B14F-4D97-AF65-F5344CB8AC3E}">
        <p14:creationId xmlns:p14="http://schemas.microsoft.com/office/powerpoint/2010/main" val="4746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49118B7-467F-47DE-AE4D-0FE4843A1881}" type="datetimeFigureOut">
              <a:rPr lang="en-US" smtClean="0"/>
              <a:pPr/>
              <a:t>9/5/2019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5E10BD-73FA-4127-84B8-36452C978C12}" type="slidenum">
              <a:rPr lang="en-US" smtClean="0"/>
              <a:pPr/>
              <a:t>‹#›</a:t>
            </a:fld>
            <a:endParaRPr lang="en-US" dirty="0"/>
          </a:p>
        </p:txBody>
      </p:sp>
    </p:spTree>
    <p:extLst>
      <p:ext uri="{BB962C8B-B14F-4D97-AF65-F5344CB8AC3E}">
        <p14:creationId xmlns:p14="http://schemas.microsoft.com/office/powerpoint/2010/main" val="147342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1</a:t>
            </a:fld>
            <a:endParaRPr lang="en-US" dirty="0"/>
          </a:p>
        </p:txBody>
      </p:sp>
    </p:spTree>
    <p:extLst>
      <p:ext uri="{BB962C8B-B14F-4D97-AF65-F5344CB8AC3E}">
        <p14:creationId xmlns:p14="http://schemas.microsoft.com/office/powerpoint/2010/main" val="179781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15</a:t>
            </a:fld>
            <a:endParaRPr lang="en-US" dirty="0"/>
          </a:p>
        </p:txBody>
      </p:sp>
    </p:spTree>
    <p:extLst>
      <p:ext uri="{BB962C8B-B14F-4D97-AF65-F5344CB8AC3E}">
        <p14:creationId xmlns:p14="http://schemas.microsoft.com/office/powerpoint/2010/main" val="248487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16</a:t>
            </a:fld>
            <a:endParaRPr lang="en-US" dirty="0"/>
          </a:p>
        </p:txBody>
      </p:sp>
    </p:spTree>
    <p:extLst>
      <p:ext uri="{BB962C8B-B14F-4D97-AF65-F5344CB8AC3E}">
        <p14:creationId xmlns:p14="http://schemas.microsoft.com/office/powerpoint/2010/main" val="138010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17</a:t>
            </a:fld>
            <a:endParaRPr lang="en-US" dirty="0"/>
          </a:p>
        </p:txBody>
      </p:sp>
    </p:spTree>
    <p:extLst>
      <p:ext uri="{BB962C8B-B14F-4D97-AF65-F5344CB8AC3E}">
        <p14:creationId xmlns:p14="http://schemas.microsoft.com/office/powerpoint/2010/main" val="22383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19</a:t>
            </a:fld>
            <a:endParaRPr lang="en-US" dirty="0"/>
          </a:p>
        </p:txBody>
      </p:sp>
    </p:spTree>
    <p:extLst>
      <p:ext uri="{BB962C8B-B14F-4D97-AF65-F5344CB8AC3E}">
        <p14:creationId xmlns:p14="http://schemas.microsoft.com/office/powerpoint/2010/main" val="264657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5E10BD-73FA-4127-84B8-36452C978C1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6819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5E10BD-73FA-4127-84B8-36452C978C1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489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25</a:t>
            </a:fld>
            <a:endParaRPr lang="en-US" dirty="0"/>
          </a:p>
        </p:txBody>
      </p:sp>
    </p:spTree>
    <p:extLst>
      <p:ext uri="{BB962C8B-B14F-4D97-AF65-F5344CB8AC3E}">
        <p14:creationId xmlns:p14="http://schemas.microsoft.com/office/powerpoint/2010/main" val="134701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26</a:t>
            </a:fld>
            <a:endParaRPr lang="en-US" dirty="0"/>
          </a:p>
        </p:txBody>
      </p:sp>
    </p:spTree>
    <p:extLst>
      <p:ext uri="{BB962C8B-B14F-4D97-AF65-F5344CB8AC3E}">
        <p14:creationId xmlns:p14="http://schemas.microsoft.com/office/powerpoint/2010/main" val="1606606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27</a:t>
            </a:fld>
            <a:endParaRPr lang="en-US" dirty="0"/>
          </a:p>
        </p:txBody>
      </p:sp>
    </p:spTree>
    <p:extLst>
      <p:ext uri="{BB962C8B-B14F-4D97-AF65-F5344CB8AC3E}">
        <p14:creationId xmlns:p14="http://schemas.microsoft.com/office/powerpoint/2010/main" val="4239086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28</a:t>
            </a:fld>
            <a:endParaRPr lang="en-US" dirty="0"/>
          </a:p>
        </p:txBody>
      </p:sp>
    </p:spTree>
    <p:extLst>
      <p:ext uri="{BB962C8B-B14F-4D97-AF65-F5344CB8AC3E}">
        <p14:creationId xmlns:p14="http://schemas.microsoft.com/office/powerpoint/2010/main" val="142784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4</a:t>
            </a:fld>
            <a:endParaRPr lang="en-US" dirty="0"/>
          </a:p>
        </p:txBody>
      </p:sp>
    </p:spTree>
    <p:extLst>
      <p:ext uri="{BB962C8B-B14F-4D97-AF65-F5344CB8AC3E}">
        <p14:creationId xmlns:p14="http://schemas.microsoft.com/office/powerpoint/2010/main" val="156653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5</a:t>
            </a:fld>
            <a:endParaRPr lang="en-US" dirty="0"/>
          </a:p>
        </p:txBody>
      </p:sp>
    </p:spTree>
    <p:extLst>
      <p:ext uri="{BB962C8B-B14F-4D97-AF65-F5344CB8AC3E}">
        <p14:creationId xmlns:p14="http://schemas.microsoft.com/office/powerpoint/2010/main" val="291077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6</a:t>
            </a:fld>
            <a:endParaRPr lang="en-US" dirty="0"/>
          </a:p>
        </p:txBody>
      </p:sp>
    </p:spTree>
    <p:extLst>
      <p:ext uri="{BB962C8B-B14F-4D97-AF65-F5344CB8AC3E}">
        <p14:creationId xmlns:p14="http://schemas.microsoft.com/office/powerpoint/2010/main" val="355131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7</a:t>
            </a:fld>
            <a:endParaRPr lang="en-US" dirty="0"/>
          </a:p>
        </p:txBody>
      </p:sp>
    </p:spTree>
    <p:extLst>
      <p:ext uri="{BB962C8B-B14F-4D97-AF65-F5344CB8AC3E}">
        <p14:creationId xmlns:p14="http://schemas.microsoft.com/office/powerpoint/2010/main" val="386017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8</a:t>
            </a:fld>
            <a:endParaRPr lang="en-US" dirty="0"/>
          </a:p>
        </p:txBody>
      </p:sp>
    </p:spTree>
    <p:extLst>
      <p:ext uri="{BB962C8B-B14F-4D97-AF65-F5344CB8AC3E}">
        <p14:creationId xmlns:p14="http://schemas.microsoft.com/office/powerpoint/2010/main" val="38312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9</a:t>
            </a:fld>
            <a:endParaRPr lang="en-US" dirty="0"/>
          </a:p>
        </p:txBody>
      </p:sp>
    </p:spTree>
    <p:extLst>
      <p:ext uri="{BB962C8B-B14F-4D97-AF65-F5344CB8AC3E}">
        <p14:creationId xmlns:p14="http://schemas.microsoft.com/office/powerpoint/2010/main" val="392653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10</a:t>
            </a:fld>
            <a:endParaRPr lang="en-US" dirty="0"/>
          </a:p>
        </p:txBody>
      </p:sp>
    </p:spTree>
    <p:extLst>
      <p:ext uri="{BB962C8B-B14F-4D97-AF65-F5344CB8AC3E}">
        <p14:creationId xmlns:p14="http://schemas.microsoft.com/office/powerpoint/2010/main" val="315526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5E10BD-73FA-4127-84B8-36452C978C12}" type="slidenum">
              <a:rPr lang="en-US" smtClean="0"/>
              <a:pPr/>
              <a:t>14</a:t>
            </a:fld>
            <a:endParaRPr lang="en-US" dirty="0"/>
          </a:p>
        </p:txBody>
      </p:sp>
    </p:spTree>
    <p:extLst>
      <p:ext uri="{BB962C8B-B14F-4D97-AF65-F5344CB8AC3E}">
        <p14:creationId xmlns:p14="http://schemas.microsoft.com/office/powerpoint/2010/main" val="393620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dirty="0"/>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1949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949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dirty="0"/>
          </a:p>
        </p:txBody>
      </p:sp>
      <p:sp>
        <p:nvSpPr>
          <p:cNvPr id="40" name="Rectangle 38"/>
          <p:cNvSpPr>
            <a:spLocks noGrp="1" noChangeArrowheads="1"/>
          </p:cNvSpPr>
          <p:nvPr>
            <p:ph type="ftr" sz="quarter" idx="11"/>
          </p:nvPr>
        </p:nvSpPr>
        <p:spPr/>
        <p:txBody>
          <a:bodyPr/>
          <a:lstStyle>
            <a:lvl1pPr>
              <a:defRPr/>
            </a:lvl1pPr>
          </a:lstStyle>
          <a:p>
            <a:pPr>
              <a:defRPr/>
            </a:pPr>
            <a:endParaRPr lang="en-US" dirty="0"/>
          </a:p>
        </p:txBody>
      </p:sp>
      <p:sp>
        <p:nvSpPr>
          <p:cNvPr id="41" name="Rectangle 41"/>
          <p:cNvSpPr>
            <a:spLocks noGrp="1" noChangeArrowheads="1"/>
          </p:cNvSpPr>
          <p:nvPr>
            <p:ph type="sldNum" sz="quarter" idx="12"/>
          </p:nvPr>
        </p:nvSpPr>
        <p:spPr/>
        <p:txBody>
          <a:bodyPr/>
          <a:lstStyle>
            <a:lvl1pPr>
              <a:defRPr/>
            </a:lvl1pPr>
          </a:lstStyle>
          <a:p>
            <a:pPr>
              <a:defRPr/>
            </a:pPr>
            <a:fld id="{103D6B60-A71C-4D40-B7E2-9DC1A99F245A}" type="slidenum">
              <a:rPr lang="en-US"/>
              <a:pPr>
                <a:defRPr/>
              </a:pPr>
              <a:t>‹#›</a:t>
            </a:fld>
            <a:endParaRPr lang="en-US" dirty="0"/>
          </a:p>
        </p:txBody>
      </p:sp>
    </p:spTree>
    <p:extLst>
      <p:ext uri="{BB962C8B-B14F-4D97-AF65-F5344CB8AC3E}">
        <p14:creationId xmlns:p14="http://schemas.microsoft.com/office/powerpoint/2010/main" val="33273217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8469"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70"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 name="Rectangle 37"/>
          <p:cNvSpPr>
            <a:spLocks noGrp="1" noChangeArrowheads="1"/>
          </p:cNvSpPr>
          <p:nvPr>
            <p:ph type="dt" sz="half" idx="2"/>
          </p:nvPr>
        </p:nvSpPr>
        <p:spPr bwMode="auto">
          <a:xfrm>
            <a:off x="457200" y="6278563"/>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dirty="0"/>
          </a:p>
        </p:txBody>
      </p:sp>
      <p:sp>
        <p:nvSpPr>
          <p:cNvPr id="78" name="Rectangle 38"/>
          <p:cNvSpPr>
            <a:spLocks noGrp="1" noChangeArrowheads="1"/>
          </p:cNvSpPr>
          <p:nvPr>
            <p:ph type="ftr" sz="quarter" idx="3"/>
          </p:nvPr>
        </p:nvSpPr>
        <p:spPr bwMode="auto">
          <a:xfrm>
            <a:off x="3124200" y="62785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dirty="0"/>
          </a:p>
        </p:txBody>
      </p:sp>
      <p:sp>
        <p:nvSpPr>
          <p:cNvPr id="79" name="Rectangle 41"/>
          <p:cNvSpPr>
            <a:spLocks noGrp="1" noChangeArrowheads="1"/>
          </p:cNvSpPr>
          <p:nvPr>
            <p:ph type="sldNum" sz="quarter" idx="4"/>
          </p:nvPr>
        </p:nvSpPr>
        <p:spPr bwMode="auto">
          <a:xfrm>
            <a:off x="6553200" y="6278563"/>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4FFC1125-0CC3-4BAF-B9C5-0E1803D0BCF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1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40000"/>
                <a:lumOff val="60000"/>
              </a:schemeClr>
            </a:gs>
            <a:gs pos="81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28600" y="228600"/>
            <a:ext cx="4191000" cy="1938992"/>
          </a:xfrm>
          <a:prstGeom prst="rect">
            <a:avLst/>
          </a:prstGeom>
          <a:noFill/>
        </p:spPr>
        <p:txBody>
          <a:bodyPr wrap="square" rtlCol="0">
            <a:spAutoFit/>
          </a:bodyPr>
          <a:lstStyle/>
          <a:p>
            <a:pPr algn="ctr"/>
            <a:r>
              <a:rPr lang="en-US" sz="6000" dirty="0">
                <a:solidFill>
                  <a:srgbClr val="FFFF00"/>
                </a:solidFill>
                <a:effectLst>
                  <a:outerShdw blurRad="38100" dist="38100" dir="2700000" algn="tl">
                    <a:srgbClr val="000000">
                      <a:alpha val="43137"/>
                    </a:srgbClr>
                  </a:outerShdw>
                </a:effectLst>
                <a:latin typeface="+mj-lt"/>
              </a:rPr>
              <a:t>MARSY’S LAW</a:t>
            </a:r>
          </a:p>
        </p:txBody>
      </p:sp>
      <p:sp>
        <p:nvSpPr>
          <p:cNvPr id="4" name="TextBox 3"/>
          <p:cNvSpPr txBox="1"/>
          <p:nvPr/>
        </p:nvSpPr>
        <p:spPr>
          <a:xfrm>
            <a:off x="4724400" y="5181600"/>
            <a:ext cx="3962400" cy="1015663"/>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rPr>
              <a:t>Jennifer P. Noble</a:t>
            </a:r>
          </a:p>
          <a:p>
            <a:r>
              <a:rPr lang="en-US" sz="2000" dirty="0">
                <a:effectLst>
                  <a:outerShdw blurRad="38100" dist="38100" dir="2700000" algn="tl">
                    <a:srgbClr val="000000">
                      <a:alpha val="43137"/>
                    </a:srgbClr>
                  </a:outerShdw>
                </a:effectLst>
              </a:rPr>
              <a:t>Chief Deputy District Attorney</a:t>
            </a:r>
          </a:p>
          <a:p>
            <a:r>
              <a:rPr lang="en-US" sz="2000" dirty="0">
                <a:effectLst>
                  <a:outerShdw blurRad="38100" dist="38100" dir="2700000" algn="tl">
                    <a:srgbClr val="000000">
                      <a:alpha val="43137"/>
                    </a:srgbClr>
                  </a:outerShdw>
                </a:effectLst>
              </a:rPr>
              <a:t>Washoe County District Attorney</a:t>
            </a:r>
          </a:p>
        </p:txBody>
      </p:sp>
    </p:spTree>
    <p:extLst>
      <p:ext uri="{BB962C8B-B14F-4D97-AF65-F5344CB8AC3E}">
        <p14:creationId xmlns:p14="http://schemas.microsoft.com/office/powerpoint/2010/main" val="207691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209799"/>
            <a:ext cx="8610600" cy="4279115"/>
          </a:xfrm>
        </p:spPr>
        <p:txBody>
          <a:bodyPr/>
          <a:lstStyle/>
          <a:p>
            <a:pPr marL="514350" indent="-514350" algn="l">
              <a:buFont typeface="Arial" panose="020B0604020202020204" pitchFamily="34" charset="0"/>
              <a:buChar char="•"/>
            </a:pPr>
            <a:r>
              <a:rPr lang="en-US" sz="2400" dirty="0">
                <a:effectLst/>
              </a:rPr>
              <a:t>Specifically informed of rights.</a:t>
            </a:r>
          </a:p>
          <a:p>
            <a:pPr marL="1257300" lvl="1" indent="-514350">
              <a:buFont typeface="Arial" panose="020B0604020202020204" pitchFamily="34" charset="0"/>
              <a:buChar char="•"/>
            </a:pPr>
            <a:r>
              <a:rPr lang="en-US" sz="1600" dirty="0">
                <a:effectLst/>
              </a:rPr>
              <a:t>1(q): “To be specifically informed of the rights enumerated in this section, and to have information concerning those rights be made available to the general public.”</a:t>
            </a:r>
          </a:p>
          <a:p>
            <a:pPr marL="514350" indent="-514350" algn="l">
              <a:buFont typeface="Arial" panose="020B0604020202020204" pitchFamily="34" charset="0"/>
              <a:buChar char="•"/>
            </a:pPr>
            <a:r>
              <a:rPr lang="en-US" sz="2000" dirty="0">
                <a:effectLst/>
              </a:rPr>
              <a:t>Definition of Victim from subsection 7: “any person directly and proximately harmed by the commission of a criminal offense under any law of this State. If the victim is less than 18 years of age, incompetent, incapacitated or deceased, the term includes the legal guardian of the victim or a representative of the victim’s estate, member of the victim’s family or any other person who is appointed by the court to act on the victim’s behalf, except that the court shall not appoint the defendant as such a person.”</a:t>
            </a:r>
          </a:p>
          <a:p>
            <a:pPr marL="1257300" lvl="1" indent="-514350">
              <a:buFont typeface="Arial" panose="020B0604020202020204" pitchFamily="34" charset="0"/>
              <a:buChar char="•"/>
            </a:pPr>
            <a:endParaRPr lang="en-US" sz="1600" dirty="0">
              <a:effectLst/>
            </a:endParaRPr>
          </a:p>
          <a:p>
            <a:pPr lvl="1" indent="0">
              <a:buNone/>
            </a:pPr>
            <a:endParaRPr lang="en-US" sz="1600" dirty="0">
              <a:effectLst/>
            </a:endParaRPr>
          </a:p>
          <a:p>
            <a:pPr algn="l"/>
            <a:endParaRPr lang="en-US" dirty="0"/>
          </a:p>
        </p:txBody>
      </p:sp>
      <p:sp>
        <p:nvSpPr>
          <p:cNvPr id="3" name="Title 2"/>
          <p:cNvSpPr>
            <a:spLocks noGrp="1"/>
          </p:cNvSpPr>
          <p:nvPr>
            <p:ph type="ctrTitle"/>
          </p:nvPr>
        </p:nvSpPr>
        <p:spPr>
          <a:xfrm>
            <a:off x="685800" y="228600"/>
            <a:ext cx="7772400" cy="1736725"/>
          </a:xfrm>
        </p:spPr>
        <p:txBody>
          <a:bodyPr/>
          <a:lstStyle/>
          <a:p>
            <a:r>
              <a:rPr lang="en-US" dirty="0"/>
              <a:t>Rights and Responsibilities Cont. </a:t>
            </a:r>
          </a:p>
        </p:txBody>
      </p:sp>
    </p:spTree>
    <p:extLst>
      <p:ext uri="{BB962C8B-B14F-4D97-AF65-F5344CB8AC3E}">
        <p14:creationId xmlns:p14="http://schemas.microsoft.com/office/powerpoint/2010/main" val="4441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EBB86F-4998-43B3-9378-351CF9BFD472}"/>
              </a:ext>
            </a:extLst>
          </p:cNvPr>
          <p:cNvSpPr>
            <a:spLocks noGrp="1"/>
          </p:cNvSpPr>
          <p:nvPr>
            <p:ph type="subTitle" idx="1"/>
          </p:nvPr>
        </p:nvSpPr>
        <p:spPr>
          <a:xfrm>
            <a:off x="1447800" y="2362200"/>
            <a:ext cx="6248400" cy="4114800"/>
          </a:xfrm>
        </p:spPr>
        <p:txBody>
          <a:bodyPr/>
          <a:lstStyle/>
          <a:p>
            <a:pPr algn="l"/>
            <a:r>
              <a:rPr lang="en-US" sz="2400" dirty="0"/>
              <a:t>The term “prosecutor” is only referred to in the constitutional amendment twice.</a:t>
            </a:r>
          </a:p>
          <a:p>
            <a:pPr algn="l"/>
            <a:r>
              <a:rPr lang="en-US" sz="2400" dirty="0"/>
              <a:t>Subsection 1(f): the victim’s right to reasonably confer with the prosecuting agency.</a:t>
            </a:r>
          </a:p>
          <a:p>
            <a:pPr algn="l"/>
            <a:endParaRPr lang="en-US" sz="2400" dirty="0"/>
          </a:p>
          <a:p>
            <a:pPr algn="l"/>
            <a:r>
              <a:rPr lang="en-US" sz="2400" dirty="0"/>
              <a:t>Subsection 2: “[t]his section does not alter the powers, duties or responsibilities of a prosecuting attorney.”</a:t>
            </a:r>
          </a:p>
          <a:p>
            <a:pPr algn="l"/>
            <a:endParaRPr lang="en-US" dirty="0"/>
          </a:p>
        </p:txBody>
      </p:sp>
      <p:sp>
        <p:nvSpPr>
          <p:cNvPr id="3" name="Title 2">
            <a:extLst>
              <a:ext uri="{FF2B5EF4-FFF2-40B4-BE49-F238E27FC236}">
                <a16:creationId xmlns:a16="http://schemas.microsoft.com/office/drawing/2014/main" id="{F8F15E06-9928-44AF-86CF-C716A53AC37D}"/>
              </a:ext>
            </a:extLst>
          </p:cNvPr>
          <p:cNvSpPr>
            <a:spLocks noGrp="1"/>
          </p:cNvSpPr>
          <p:nvPr>
            <p:ph type="ctrTitle"/>
          </p:nvPr>
        </p:nvSpPr>
        <p:spPr>
          <a:xfrm>
            <a:off x="381000" y="762000"/>
            <a:ext cx="7772400" cy="1143001"/>
          </a:xfrm>
        </p:spPr>
        <p:txBody>
          <a:bodyPr/>
          <a:lstStyle/>
          <a:p>
            <a:pPr algn="l"/>
            <a:r>
              <a:rPr lang="en-US" sz="3200" dirty="0">
                <a:solidFill>
                  <a:srgbClr val="FFFF00"/>
                </a:solidFill>
              </a:rPr>
              <a:t>Responsibility for compliance is shared by all parts of the criminal justice system.</a:t>
            </a:r>
            <a:r>
              <a:rPr lang="en-US" sz="3200" dirty="0"/>
              <a:t> </a:t>
            </a:r>
          </a:p>
        </p:txBody>
      </p:sp>
    </p:spTree>
    <p:extLst>
      <p:ext uri="{BB962C8B-B14F-4D97-AF65-F5344CB8AC3E}">
        <p14:creationId xmlns:p14="http://schemas.microsoft.com/office/powerpoint/2010/main" val="195003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8DEFCBB-581E-4EA6-A0FB-6DF049BCBB28}"/>
              </a:ext>
            </a:extLst>
          </p:cNvPr>
          <p:cNvSpPr>
            <a:spLocks noGrp="1"/>
          </p:cNvSpPr>
          <p:nvPr>
            <p:ph type="subTitle" idx="1"/>
          </p:nvPr>
        </p:nvSpPr>
        <p:spPr>
          <a:xfrm>
            <a:off x="1371600" y="3886200"/>
            <a:ext cx="6248400" cy="990600"/>
          </a:xfrm>
        </p:spPr>
        <p:txBody>
          <a:bodyPr/>
          <a:lstStyle/>
          <a:p>
            <a:endParaRPr lang="en-US" dirty="0"/>
          </a:p>
        </p:txBody>
      </p:sp>
      <p:sp>
        <p:nvSpPr>
          <p:cNvPr id="3" name="Title 2">
            <a:extLst>
              <a:ext uri="{FF2B5EF4-FFF2-40B4-BE49-F238E27FC236}">
                <a16:creationId xmlns:a16="http://schemas.microsoft.com/office/drawing/2014/main" id="{22286228-A0F1-4F3E-813C-0A8A29D830F6}"/>
              </a:ext>
            </a:extLst>
          </p:cNvPr>
          <p:cNvSpPr>
            <a:spLocks noGrp="1"/>
          </p:cNvSpPr>
          <p:nvPr>
            <p:ph type="ctrTitle"/>
          </p:nvPr>
        </p:nvSpPr>
        <p:spPr/>
        <p:txBody>
          <a:bodyPr/>
          <a:lstStyle/>
          <a:p>
            <a:r>
              <a:rPr lang="en-US" dirty="0"/>
              <a:t>How do we communicate the rights? </a:t>
            </a:r>
          </a:p>
        </p:txBody>
      </p:sp>
    </p:spTree>
    <p:extLst>
      <p:ext uri="{BB962C8B-B14F-4D97-AF65-F5344CB8AC3E}">
        <p14:creationId xmlns:p14="http://schemas.microsoft.com/office/powerpoint/2010/main" val="125766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D2ED06-1A32-44E2-8F2F-E32B9EB864A3}"/>
              </a:ext>
            </a:extLst>
          </p:cNvPr>
          <p:cNvSpPr>
            <a:spLocks noGrp="1"/>
          </p:cNvSpPr>
          <p:nvPr>
            <p:ph type="subTitle" idx="1"/>
          </p:nvPr>
        </p:nvSpPr>
        <p:spPr>
          <a:xfrm>
            <a:off x="1828800" y="5638800"/>
            <a:ext cx="5943600" cy="497506"/>
          </a:xfrm>
        </p:spPr>
        <p:txBody>
          <a:bodyPr/>
          <a:lstStyle/>
          <a:p>
            <a:r>
              <a:rPr lang="en-US" dirty="0"/>
              <a:t>Letters, Phone Calls, Email</a:t>
            </a:r>
          </a:p>
          <a:p>
            <a:endParaRPr lang="en-US" dirty="0"/>
          </a:p>
        </p:txBody>
      </p:sp>
      <p:sp>
        <p:nvSpPr>
          <p:cNvPr id="3" name="Title 2">
            <a:extLst>
              <a:ext uri="{FF2B5EF4-FFF2-40B4-BE49-F238E27FC236}">
                <a16:creationId xmlns:a16="http://schemas.microsoft.com/office/drawing/2014/main" id="{BAFDB48F-8EBC-41B2-94C1-A2B317E40676}"/>
              </a:ext>
            </a:extLst>
          </p:cNvPr>
          <p:cNvSpPr>
            <a:spLocks noGrp="1"/>
          </p:cNvSpPr>
          <p:nvPr>
            <p:ph type="ctrTitle"/>
          </p:nvPr>
        </p:nvSpPr>
        <p:spPr>
          <a:xfrm>
            <a:off x="609600" y="381000"/>
            <a:ext cx="7696200" cy="1676400"/>
          </a:xfrm>
        </p:spPr>
        <p:txBody>
          <a:bodyPr/>
          <a:lstStyle/>
          <a:p>
            <a:r>
              <a:rPr lang="en-US" dirty="0">
                <a:solidFill>
                  <a:srgbClr val="FFFF00"/>
                </a:solidFill>
              </a:rPr>
              <a:t>Low-Tech Approach</a:t>
            </a:r>
          </a:p>
        </p:txBody>
      </p:sp>
      <p:pic>
        <p:nvPicPr>
          <p:cNvPr id="4" name="Picture 3">
            <a:extLst>
              <a:ext uri="{FF2B5EF4-FFF2-40B4-BE49-F238E27FC236}">
                <a16:creationId xmlns:a16="http://schemas.microsoft.com/office/drawing/2014/main" id="{CE8446A7-BE09-44B0-AFBF-349DC99AB62F}"/>
              </a:ext>
            </a:extLst>
          </p:cNvPr>
          <p:cNvPicPr>
            <a:picLocks noChangeAspect="1"/>
          </p:cNvPicPr>
          <p:nvPr/>
        </p:nvPicPr>
        <p:blipFill>
          <a:blip r:embed="rId2"/>
          <a:stretch>
            <a:fillRect/>
          </a:stretch>
        </p:blipFill>
        <p:spPr>
          <a:xfrm>
            <a:off x="2743200" y="2059166"/>
            <a:ext cx="4114800" cy="3082128"/>
          </a:xfrm>
          <a:prstGeom prst="rect">
            <a:avLst/>
          </a:prstGeom>
        </p:spPr>
      </p:pic>
    </p:spTree>
    <p:extLst>
      <p:ext uri="{BB962C8B-B14F-4D97-AF65-F5344CB8AC3E}">
        <p14:creationId xmlns:p14="http://schemas.microsoft.com/office/powerpoint/2010/main" val="259090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52400"/>
            <a:ext cx="7772400" cy="838200"/>
          </a:xfrm>
        </p:spPr>
        <p:txBody>
          <a:bodyPr/>
          <a:lstStyle/>
          <a:p>
            <a:r>
              <a:rPr lang="en-US" dirty="0"/>
              <a:t>Notification of Rights</a:t>
            </a:r>
          </a:p>
        </p:txBody>
      </p:sp>
      <p:pic>
        <p:nvPicPr>
          <p:cNvPr id="4" name="Picture 3"/>
          <p:cNvPicPr>
            <a:picLocks noChangeAspect="1"/>
          </p:cNvPicPr>
          <p:nvPr/>
        </p:nvPicPr>
        <p:blipFill>
          <a:blip r:embed="rId3"/>
          <a:stretch>
            <a:fillRect/>
          </a:stretch>
        </p:blipFill>
        <p:spPr>
          <a:xfrm>
            <a:off x="228600" y="1166118"/>
            <a:ext cx="4021840" cy="5242389"/>
          </a:xfrm>
          <a:prstGeom prst="rect">
            <a:avLst/>
          </a:prstGeom>
        </p:spPr>
      </p:pic>
      <p:pic>
        <p:nvPicPr>
          <p:cNvPr id="5" name="Picture 4"/>
          <p:cNvPicPr>
            <a:picLocks noChangeAspect="1"/>
          </p:cNvPicPr>
          <p:nvPr/>
        </p:nvPicPr>
        <p:blipFill>
          <a:blip r:embed="rId4"/>
          <a:stretch>
            <a:fillRect/>
          </a:stretch>
        </p:blipFill>
        <p:spPr>
          <a:xfrm>
            <a:off x="4648200" y="1166118"/>
            <a:ext cx="4267200" cy="5219271"/>
          </a:xfrm>
          <a:prstGeom prst="rect">
            <a:avLst/>
          </a:prstGeom>
        </p:spPr>
      </p:pic>
    </p:spTree>
    <p:extLst>
      <p:ext uri="{BB962C8B-B14F-4D97-AF65-F5344CB8AC3E}">
        <p14:creationId xmlns:p14="http://schemas.microsoft.com/office/powerpoint/2010/main" val="2757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219200"/>
            <a:ext cx="8763000" cy="5486400"/>
          </a:xfrm>
        </p:spPr>
        <p:txBody>
          <a:bodyPr/>
          <a:lstStyle/>
          <a:p>
            <a:pPr marL="457200" indent="-457200" algn="l">
              <a:buFont typeface="Arial" panose="020B0604020202020204" pitchFamily="34" charset="0"/>
              <a:buChar char="•"/>
            </a:pPr>
            <a:r>
              <a:rPr lang="en-US" sz="2800" dirty="0"/>
              <a:t>Opt In document</a:t>
            </a:r>
          </a:p>
          <a:p>
            <a:pPr marL="1200150" lvl="1" indent="-457200">
              <a:buFont typeface="Arial" panose="020B0604020202020204" pitchFamily="34" charset="0"/>
              <a:buChar char="•"/>
            </a:pPr>
            <a:r>
              <a:rPr lang="en-US" dirty="0"/>
              <a:t>Allows victims to ask for notification of: </a:t>
            </a:r>
          </a:p>
          <a:p>
            <a:pPr marL="1600200" lvl="2" indent="-457200">
              <a:buFont typeface="Arial" panose="020B0604020202020204" pitchFamily="34" charset="0"/>
              <a:buChar char="•"/>
            </a:pPr>
            <a:r>
              <a:rPr lang="en-US" sz="2800" dirty="0"/>
              <a:t>the outcome; </a:t>
            </a:r>
          </a:p>
          <a:p>
            <a:pPr marL="1600200" lvl="2" indent="-457200">
              <a:buFont typeface="Arial" panose="020B0604020202020204" pitchFamily="34" charset="0"/>
              <a:buChar char="•"/>
            </a:pPr>
            <a:r>
              <a:rPr lang="en-US" sz="2800" dirty="0"/>
              <a:t>bail hearings; </a:t>
            </a:r>
          </a:p>
          <a:p>
            <a:pPr marL="1600200" lvl="2" indent="-457200">
              <a:buFont typeface="Arial" panose="020B0604020202020204" pitchFamily="34" charset="0"/>
              <a:buChar char="•"/>
            </a:pPr>
            <a:r>
              <a:rPr lang="en-US" sz="2800" dirty="0"/>
              <a:t>sentencing; and </a:t>
            </a:r>
          </a:p>
          <a:p>
            <a:pPr marL="1600200" lvl="2" indent="-457200">
              <a:buFont typeface="Arial" panose="020B0604020202020204" pitchFamily="34" charset="0"/>
              <a:buChar char="•"/>
            </a:pPr>
            <a:r>
              <a:rPr lang="en-US" sz="2800" dirty="0"/>
              <a:t>all hearings.</a:t>
            </a:r>
          </a:p>
          <a:p>
            <a:pPr marL="1200150" lvl="1" indent="-457200">
              <a:buFont typeface="Arial" panose="020B0604020202020204" pitchFamily="34" charset="0"/>
              <a:buChar char="•"/>
            </a:pPr>
            <a:r>
              <a:rPr lang="en-US" dirty="0"/>
              <a:t>Included with Initial Letter and Notification of Rights.</a:t>
            </a:r>
          </a:p>
          <a:p>
            <a:pPr marL="1200150" lvl="1" indent="-457200">
              <a:buFont typeface="Arial" panose="020B0604020202020204" pitchFamily="34" charset="0"/>
              <a:buChar char="•"/>
            </a:pPr>
            <a:r>
              <a:rPr lang="en-US" dirty="0"/>
              <a:t>“If we do not receive this back from you we will not notify you as case progresses or of its outcome.”</a:t>
            </a:r>
          </a:p>
          <a:p>
            <a:pPr lvl="1" indent="0">
              <a:buNone/>
            </a:pPr>
            <a:endParaRPr lang="en-US" sz="2000" dirty="0"/>
          </a:p>
        </p:txBody>
      </p:sp>
      <p:sp>
        <p:nvSpPr>
          <p:cNvPr id="3" name="Title 2"/>
          <p:cNvSpPr>
            <a:spLocks noGrp="1"/>
          </p:cNvSpPr>
          <p:nvPr>
            <p:ph type="ctrTitle"/>
          </p:nvPr>
        </p:nvSpPr>
        <p:spPr>
          <a:xfrm>
            <a:off x="685800" y="152400"/>
            <a:ext cx="7772400" cy="822325"/>
          </a:xfrm>
        </p:spPr>
        <p:txBody>
          <a:bodyPr/>
          <a:lstStyle/>
          <a:p>
            <a:r>
              <a:rPr lang="en-US" sz="4800" dirty="0">
                <a:solidFill>
                  <a:srgbClr val="FFFF00"/>
                </a:solidFill>
              </a:rPr>
              <a:t>Opt-In Document</a:t>
            </a:r>
          </a:p>
        </p:txBody>
      </p:sp>
    </p:spTree>
    <p:extLst>
      <p:ext uri="{BB962C8B-B14F-4D97-AF65-F5344CB8AC3E}">
        <p14:creationId xmlns:p14="http://schemas.microsoft.com/office/powerpoint/2010/main" val="9692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76200"/>
            <a:ext cx="7772400" cy="1066800"/>
          </a:xfrm>
        </p:spPr>
        <p:txBody>
          <a:bodyPr/>
          <a:lstStyle/>
          <a:p>
            <a:r>
              <a:rPr lang="en-US" dirty="0"/>
              <a:t>Opt In Form</a:t>
            </a:r>
          </a:p>
        </p:txBody>
      </p:sp>
      <p:pic>
        <p:nvPicPr>
          <p:cNvPr id="4" name="Picture 3"/>
          <p:cNvPicPr>
            <a:picLocks noChangeAspect="1"/>
          </p:cNvPicPr>
          <p:nvPr/>
        </p:nvPicPr>
        <p:blipFill>
          <a:blip r:embed="rId3"/>
          <a:stretch>
            <a:fillRect/>
          </a:stretch>
        </p:blipFill>
        <p:spPr>
          <a:xfrm>
            <a:off x="2444891" y="990600"/>
            <a:ext cx="4406617" cy="5687461"/>
          </a:xfrm>
          <a:prstGeom prst="rect">
            <a:avLst/>
          </a:prstGeom>
        </p:spPr>
      </p:pic>
    </p:spTree>
    <p:extLst>
      <p:ext uri="{BB962C8B-B14F-4D97-AF65-F5344CB8AC3E}">
        <p14:creationId xmlns:p14="http://schemas.microsoft.com/office/powerpoint/2010/main" val="265713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04800"/>
            <a:ext cx="7772400" cy="1066800"/>
          </a:xfrm>
        </p:spPr>
        <p:txBody>
          <a:bodyPr/>
          <a:lstStyle/>
          <a:p>
            <a:r>
              <a:rPr lang="en-US" sz="3600" dirty="0"/>
              <a:t>Victim Request Form For Paper File</a:t>
            </a:r>
          </a:p>
        </p:txBody>
      </p:sp>
      <p:pic>
        <p:nvPicPr>
          <p:cNvPr id="6" name="Picture 5"/>
          <p:cNvPicPr>
            <a:picLocks noChangeAspect="1"/>
          </p:cNvPicPr>
          <p:nvPr/>
        </p:nvPicPr>
        <p:blipFill>
          <a:blip r:embed="rId3"/>
          <a:stretch>
            <a:fillRect/>
          </a:stretch>
        </p:blipFill>
        <p:spPr>
          <a:xfrm>
            <a:off x="737313" y="1752600"/>
            <a:ext cx="3792592" cy="4940687"/>
          </a:xfrm>
          <a:prstGeom prst="rect">
            <a:avLst/>
          </a:prstGeom>
        </p:spPr>
      </p:pic>
      <p:pic>
        <p:nvPicPr>
          <p:cNvPr id="10" name="Picture 9"/>
          <p:cNvPicPr>
            <a:picLocks noChangeAspect="1"/>
          </p:cNvPicPr>
          <p:nvPr/>
        </p:nvPicPr>
        <p:blipFill>
          <a:blip r:embed="rId4"/>
          <a:stretch>
            <a:fillRect/>
          </a:stretch>
        </p:blipFill>
        <p:spPr>
          <a:xfrm>
            <a:off x="5715000" y="3522758"/>
            <a:ext cx="2267266" cy="1400370"/>
          </a:xfrm>
          <a:prstGeom prst="rect">
            <a:avLst/>
          </a:prstGeom>
        </p:spPr>
      </p:pic>
    </p:spTree>
    <p:extLst>
      <p:ext uri="{BB962C8B-B14F-4D97-AF65-F5344CB8AC3E}">
        <p14:creationId xmlns:p14="http://schemas.microsoft.com/office/powerpoint/2010/main" val="32631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93F7C4C-D9A6-4456-9662-047736D3D143}"/>
              </a:ext>
            </a:extLst>
          </p:cNvPr>
          <p:cNvSpPr>
            <a:spLocks noGrp="1"/>
          </p:cNvSpPr>
          <p:nvPr>
            <p:ph type="subTitle" idx="1"/>
          </p:nvPr>
        </p:nvSpPr>
        <p:spPr>
          <a:xfrm>
            <a:off x="304800" y="1676400"/>
            <a:ext cx="8839200" cy="4419600"/>
          </a:xfrm>
        </p:spPr>
        <p:txBody>
          <a:bodyPr/>
          <a:lstStyle/>
          <a:p>
            <a:pPr algn="l"/>
            <a:endParaRPr lang="en-US" sz="2800" dirty="0"/>
          </a:p>
          <a:p>
            <a:pPr algn="l"/>
            <a:r>
              <a:rPr lang="en-US" sz="2800" dirty="0"/>
              <a:t>Victim addresses, phone numbers, and other contact information should NOT be included in any document that will be filed with the Court.</a:t>
            </a:r>
          </a:p>
          <a:p>
            <a:pPr algn="l"/>
            <a:endParaRPr lang="en-US" sz="2800" dirty="0"/>
          </a:p>
          <a:p>
            <a:pPr algn="l"/>
            <a:r>
              <a:rPr lang="en-US" sz="2800" dirty="0"/>
              <a:t>Victim personal information MUST still be contained in discovery provided to defense counsel, along with defense attorney letter.</a:t>
            </a:r>
          </a:p>
        </p:txBody>
      </p:sp>
      <p:sp>
        <p:nvSpPr>
          <p:cNvPr id="3" name="Title 2">
            <a:extLst>
              <a:ext uri="{FF2B5EF4-FFF2-40B4-BE49-F238E27FC236}">
                <a16:creationId xmlns:a16="http://schemas.microsoft.com/office/drawing/2014/main" id="{39A37ABF-4D6E-4E08-B6D8-82DA3A33B51E}"/>
              </a:ext>
            </a:extLst>
          </p:cNvPr>
          <p:cNvSpPr>
            <a:spLocks noGrp="1"/>
          </p:cNvSpPr>
          <p:nvPr>
            <p:ph type="ctrTitle"/>
          </p:nvPr>
        </p:nvSpPr>
        <p:spPr>
          <a:xfrm>
            <a:off x="1066800" y="152401"/>
            <a:ext cx="7010400" cy="1142999"/>
          </a:xfrm>
        </p:spPr>
        <p:txBody>
          <a:bodyPr/>
          <a:lstStyle/>
          <a:p>
            <a:pPr algn="l"/>
            <a:r>
              <a:rPr lang="en-US" sz="3200" dirty="0">
                <a:solidFill>
                  <a:srgbClr val="FFFF00"/>
                </a:solidFill>
              </a:rPr>
              <a:t>Victims are entitled to protection of their personal information. </a:t>
            </a:r>
          </a:p>
        </p:txBody>
      </p:sp>
    </p:spTree>
    <p:extLst>
      <p:ext uri="{BB962C8B-B14F-4D97-AF65-F5344CB8AC3E}">
        <p14:creationId xmlns:p14="http://schemas.microsoft.com/office/powerpoint/2010/main" val="53826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3900" y="228600"/>
            <a:ext cx="7772400" cy="914400"/>
          </a:xfrm>
        </p:spPr>
        <p:txBody>
          <a:bodyPr/>
          <a:lstStyle/>
          <a:p>
            <a:r>
              <a:rPr lang="en-US" sz="3200" dirty="0">
                <a:solidFill>
                  <a:srgbClr val="FFFF00"/>
                </a:solidFill>
              </a:rPr>
              <a:t>Defense Attorney Letter</a:t>
            </a:r>
            <a:r>
              <a:rPr lang="en-US" sz="3200" dirty="0"/>
              <a:t> (can accompany paper or electronic discovery)</a:t>
            </a:r>
          </a:p>
        </p:txBody>
      </p:sp>
      <p:pic>
        <p:nvPicPr>
          <p:cNvPr id="5" name="Picture 4"/>
          <p:cNvPicPr>
            <a:picLocks noChangeAspect="1"/>
          </p:cNvPicPr>
          <p:nvPr/>
        </p:nvPicPr>
        <p:blipFill>
          <a:blip r:embed="rId3"/>
          <a:stretch>
            <a:fillRect/>
          </a:stretch>
        </p:blipFill>
        <p:spPr>
          <a:xfrm>
            <a:off x="2286000" y="1143000"/>
            <a:ext cx="4310501" cy="5607033"/>
          </a:xfrm>
          <a:prstGeom prst="rect">
            <a:avLst/>
          </a:prstGeom>
        </p:spPr>
      </p:pic>
    </p:spTree>
    <p:extLst>
      <p:ext uri="{BB962C8B-B14F-4D97-AF65-F5344CB8AC3E}">
        <p14:creationId xmlns:p14="http://schemas.microsoft.com/office/powerpoint/2010/main" val="21152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7D8C78-2D99-4290-9E4A-5A20AF7E3F78}"/>
              </a:ext>
            </a:extLst>
          </p:cNvPr>
          <p:cNvSpPr>
            <a:spLocks noGrp="1"/>
          </p:cNvSpPr>
          <p:nvPr>
            <p:ph type="subTitle" idx="1"/>
          </p:nvPr>
        </p:nvSpPr>
        <p:spPr>
          <a:xfrm>
            <a:off x="685800" y="1447800"/>
            <a:ext cx="6400800" cy="5181600"/>
          </a:xfrm>
        </p:spPr>
        <p:txBody>
          <a:bodyPr/>
          <a:lstStyle/>
          <a:p>
            <a:pPr algn="l"/>
            <a:r>
              <a:rPr lang="en-US" dirty="0"/>
              <a:t>-substance of the amendment</a:t>
            </a:r>
          </a:p>
          <a:p>
            <a:pPr algn="l"/>
            <a:endParaRPr lang="en-US" dirty="0"/>
          </a:p>
          <a:p>
            <a:pPr algn="l"/>
            <a:r>
              <a:rPr lang="en-US" dirty="0"/>
              <a:t>-obligations shared by prosecutors, courts, law enforcement and defense counsel</a:t>
            </a:r>
          </a:p>
          <a:p>
            <a:pPr algn="l"/>
            <a:endParaRPr lang="en-US" dirty="0"/>
          </a:p>
          <a:p>
            <a:pPr algn="l"/>
            <a:r>
              <a:rPr lang="en-US" dirty="0"/>
              <a:t>-common concerns about personal liability </a:t>
            </a:r>
          </a:p>
          <a:p>
            <a:pPr algn="l"/>
            <a:endParaRPr lang="en-US" dirty="0"/>
          </a:p>
        </p:txBody>
      </p:sp>
      <p:sp>
        <p:nvSpPr>
          <p:cNvPr id="3" name="Title 2">
            <a:extLst>
              <a:ext uri="{FF2B5EF4-FFF2-40B4-BE49-F238E27FC236}">
                <a16:creationId xmlns:a16="http://schemas.microsoft.com/office/drawing/2014/main" id="{4201A265-6CDF-4EB3-9291-26235D5D7ED0}"/>
              </a:ext>
            </a:extLst>
          </p:cNvPr>
          <p:cNvSpPr>
            <a:spLocks noGrp="1"/>
          </p:cNvSpPr>
          <p:nvPr>
            <p:ph type="ctrTitle"/>
          </p:nvPr>
        </p:nvSpPr>
        <p:spPr>
          <a:xfrm>
            <a:off x="381000" y="350837"/>
            <a:ext cx="7467600" cy="868363"/>
          </a:xfrm>
        </p:spPr>
        <p:txBody>
          <a:bodyPr/>
          <a:lstStyle/>
          <a:p>
            <a:pPr algn="l"/>
            <a:r>
              <a:rPr lang="en-US" dirty="0"/>
              <a:t>What we’ll cover:</a:t>
            </a:r>
          </a:p>
        </p:txBody>
      </p:sp>
    </p:spTree>
    <p:extLst>
      <p:ext uri="{BB962C8B-B14F-4D97-AF65-F5344CB8AC3E}">
        <p14:creationId xmlns:p14="http://schemas.microsoft.com/office/powerpoint/2010/main" val="1375212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6E20566-FCD4-4E8F-84C4-DBF9E72D13A6}"/>
              </a:ext>
            </a:extLst>
          </p:cNvPr>
          <p:cNvSpPr>
            <a:spLocks noGrp="1"/>
          </p:cNvSpPr>
          <p:nvPr>
            <p:ph type="subTitle" idx="1"/>
          </p:nvPr>
        </p:nvSpPr>
        <p:spPr>
          <a:xfrm>
            <a:off x="1066800" y="1066800"/>
            <a:ext cx="6858000" cy="701675"/>
          </a:xfrm>
        </p:spPr>
        <p:txBody>
          <a:bodyPr/>
          <a:lstStyle/>
          <a:p>
            <a:r>
              <a:rPr lang="en-US" dirty="0">
                <a:solidFill>
                  <a:srgbClr val="FFFF00"/>
                </a:solidFill>
              </a:rPr>
              <a:t>Using Technology</a:t>
            </a:r>
          </a:p>
          <a:p>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p>
          <a:p>
            <a:endParaRPr lang="en-US" dirty="0"/>
          </a:p>
          <a:p>
            <a:endParaRPr lang="en-US" dirty="0"/>
          </a:p>
        </p:txBody>
      </p:sp>
      <p:sp>
        <p:nvSpPr>
          <p:cNvPr id="3" name="Title 2">
            <a:extLst>
              <a:ext uri="{FF2B5EF4-FFF2-40B4-BE49-F238E27FC236}">
                <a16:creationId xmlns:a16="http://schemas.microsoft.com/office/drawing/2014/main" id="{74CC3295-D29F-47CF-9A49-939F996AB792}"/>
              </a:ext>
            </a:extLst>
          </p:cNvPr>
          <p:cNvSpPr>
            <a:spLocks noGrp="1"/>
          </p:cNvSpPr>
          <p:nvPr>
            <p:ph type="ctrTitle"/>
          </p:nvPr>
        </p:nvSpPr>
        <p:spPr/>
        <p:txBody>
          <a:bodyPr/>
          <a:lstStyle/>
          <a:p>
            <a:br>
              <a:rPr lang="en-US" dirty="0"/>
            </a:br>
            <a:endParaRPr lang="en-US" dirty="0"/>
          </a:p>
        </p:txBody>
      </p:sp>
      <p:pic>
        <p:nvPicPr>
          <p:cNvPr id="4" name="Picture 3">
            <a:extLst>
              <a:ext uri="{FF2B5EF4-FFF2-40B4-BE49-F238E27FC236}">
                <a16:creationId xmlns:a16="http://schemas.microsoft.com/office/drawing/2014/main" id="{3FD385B5-1CD3-4D13-BF25-BDC86331375D}"/>
              </a:ext>
            </a:extLst>
          </p:cNvPr>
          <p:cNvPicPr>
            <a:picLocks noChangeAspect="1"/>
          </p:cNvPicPr>
          <p:nvPr/>
        </p:nvPicPr>
        <p:blipFill>
          <a:blip r:embed="rId2"/>
          <a:stretch>
            <a:fillRect/>
          </a:stretch>
        </p:blipFill>
        <p:spPr>
          <a:xfrm>
            <a:off x="2011840" y="2362200"/>
            <a:ext cx="5120319" cy="2692297"/>
          </a:xfrm>
          <a:prstGeom prst="rect">
            <a:avLst/>
          </a:prstGeom>
        </p:spPr>
      </p:pic>
    </p:spTree>
    <p:extLst>
      <p:ext uri="{BB962C8B-B14F-4D97-AF65-F5344CB8AC3E}">
        <p14:creationId xmlns:p14="http://schemas.microsoft.com/office/powerpoint/2010/main" val="58389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036947-4056-49A8-BEF6-AA2B02B4102D}"/>
              </a:ext>
            </a:extLst>
          </p:cNvPr>
          <p:cNvSpPr>
            <a:spLocks noGrp="1"/>
          </p:cNvSpPr>
          <p:nvPr>
            <p:ph type="subTitle" idx="1"/>
          </p:nvPr>
        </p:nvSpPr>
        <p:spPr>
          <a:xfrm>
            <a:off x="685800" y="1524000"/>
            <a:ext cx="7543800" cy="5181600"/>
          </a:xfrm>
        </p:spPr>
        <p:txBody>
          <a:bodyPr/>
          <a:lstStyle/>
          <a:p>
            <a:pPr marL="457200" indent="-457200" algn="l">
              <a:buFont typeface="Arial" panose="020B0604020202020204" pitchFamily="34" charset="0"/>
              <a:buChar char="•"/>
            </a:pPr>
            <a:r>
              <a:rPr lang="en-US" sz="2800" dirty="0"/>
              <a:t>Automated calls, texts, emails</a:t>
            </a:r>
          </a:p>
          <a:p>
            <a:pPr marL="457200" indent="-457200" algn="l">
              <a:buFont typeface="Arial" panose="020B0604020202020204" pitchFamily="34" charset="0"/>
              <a:buChar char="•"/>
            </a:pPr>
            <a:r>
              <a:rPr lang="en-US" sz="2800" dirty="0"/>
              <a:t>Some options interact with </a:t>
            </a:r>
            <a:r>
              <a:rPr lang="en-US" sz="2800" dirty="0" err="1"/>
              <a:t>Justware</a:t>
            </a:r>
            <a:r>
              <a:rPr lang="en-US" sz="2800" dirty="0"/>
              <a:t>.</a:t>
            </a:r>
          </a:p>
          <a:p>
            <a:pPr marL="457200" indent="-457200" algn="l">
              <a:buFont typeface="Arial" panose="020B0604020202020204" pitchFamily="34" charset="0"/>
              <a:buChar char="•"/>
            </a:pPr>
            <a:r>
              <a:rPr lang="en-US" sz="2800" dirty="0"/>
              <a:t>Can be used for updates, bail hearings, reminders, etc.</a:t>
            </a:r>
          </a:p>
          <a:p>
            <a:pPr marL="457200" indent="-457200" algn="l">
              <a:buFont typeface="Arial" panose="020B0604020202020204" pitchFamily="34" charset="0"/>
              <a:buChar char="•"/>
            </a:pPr>
            <a:r>
              <a:rPr lang="en-US" sz="2800" dirty="0"/>
              <a:t>Can provide links to victim services, courts, TPO office.</a:t>
            </a:r>
          </a:p>
          <a:p>
            <a:pPr marL="457200" indent="-457200" algn="l">
              <a:buFont typeface="Arial" panose="020B0604020202020204" pitchFamily="34" charset="0"/>
              <a:buChar char="•"/>
            </a:pPr>
            <a:r>
              <a:rPr lang="en-US" sz="2800" dirty="0"/>
              <a:t>System used by Washoe can send messages in 27 languages.</a:t>
            </a:r>
          </a:p>
          <a:p>
            <a:pPr marL="457200" indent="-457200" algn="l">
              <a:buFont typeface="Arial" panose="020B0604020202020204" pitchFamily="34" charset="0"/>
              <a:buChar char="•"/>
            </a:pPr>
            <a:r>
              <a:rPr lang="en-US" sz="2800" dirty="0"/>
              <a:t>Victims can use system to opt out of certain types of notifications.</a:t>
            </a:r>
          </a:p>
        </p:txBody>
      </p:sp>
      <p:sp>
        <p:nvSpPr>
          <p:cNvPr id="3" name="Title 2">
            <a:extLst>
              <a:ext uri="{FF2B5EF4-FFF2-40B4-BE49-F238E27FC236}">
                <a16:creationId xmlns:a16="http://schemas.microsoft.com/office/drawing/2014/main" id="{216998F0-E6BE-4933-9B1C-CC7C6318E063}"/>
              </a:ext>
            </a:extLst>
          </p:cNvPr>
          <p:cNvSpPr>
            <a:spLocks noGrp="1"/>
          </p:cNvSpPr>
          <p:nvPr>
            <p:ph type="ctrTitle"/>
          </p:nvPr>
        </p:nvSpPr>
        <p:spPr>
          <a:xfrm>
            <a:off x="304800" y="152400"/>
            <a:ext cx="8343900" cy="761999"/>
          </a:xfrm>
        </p:spPr>
        <p:txBody>
          <a:bodyPr/>
          <a:lstStyle/>
          <a:p>
            <a:pPr algn="l"/>
            <a:r>
              <a:rPr lang="en-US" sz="3600" dirty="0">
                <a:solidFill>
                  <a:srgbClr val="FFFF00"/>
                </a:solidFill>
              </a:rPr>
              <a:t>Many vendors offer automated options.</a:t>
            </a:r>
          </a:p>
        </p:txBody>
      </p:sp>
    </p:spTree>
    <p:extLst>
      <p:ext uri="{BB962C8B-B14F-4D97-AF65-F5344CB8AC3E}">
        <p14:creationId xmlns:p14="http://schemas.microsoft.com/office/powerpoint/2010/main" val="387196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F39027B-80D1-41B0-A13D-20A9C9775899}"/>
              </a:ext>
            </a:extLst>
          </p:cNvPr>
          <p:cNvSpPr>
            <a:spLocks noGrp="1"/>
          </p:cNvSpPr>
          <p:nvPr>
            <p:ph type="subTitle" idx="1"/>
          </p:nvPr>
        </p:nvSpPr>
        <p:spPr>
          <a:xfrm>
            <a:off x="1371600" y="1905000"/>
            <a:ext cx="6400800" cy="3733800"/>
          </a:xfrm>
        </p:spPr>
        <p:txBody>
          <a:bodyPr/>
          <a:lstStyle/>
          <a:p>
            <a:pPr algn="l"/>
            <a:r>
              <a:rPr lang="en-US" dirty="0"/>
              <a:t>initial opt in for </a:t>
            </a:r>
            <a:r>
              <a:rPr lang="en-US" dirty="0" err="1"/>
              <a:t>Marsy’s</a:t>
            </a:r>
            <a:r>
              <a:rPr lang="en-US" dirty="0"/>
              <a:t> law notifications should be via written or oral communication.</a:t>
            </a:r>
          </a:p>
          <a:p>
            <a:pPr algn="l"/>
            <a:endParaRPr lang="en-US" dirty="0"/>
          </a:p>
          <a:p>
            <a:pPr algn="l"/>
            <a:r>
              <a:rPr lang="en-US" dirty="0"/>
              <a:t>consider using a phone call for preliminary hearings and jury trials.</a:t>
            </a:r>
          </a:p>
        </p:txBody>
      </p:sp>
      <p:sp>
        <p:nvSpPr>
          <p:cNvPr id="3" name="Title 2">
            <a:extLst>
              <a:ext uri="{FF2B5EF4-FFF2-40B4-BE49-F238E27FC236}">
                <a16:creationId xmlns:a16="http://schemas.microsoft.com/office/drawing/2014/main" id="{B6C7F36F-8AA4-4332-A9D3-CBA1EF00A7ED}"/>
              </a:ext>
            </a:extLst>
          </p:cNvPr>
          <p:cNvSpPr>
            <a:spLocks noGrp="1"/>
          </p:cNvSpPr>
          <p:nvPr>
            <p:ph type="ctrTitle"/>
          </p:nvPr>
        </p:nvSpPr>
        <p:spPr>
          <a:xfrm>
            <a:off x="762000" y="457200"/>
            <a:ext cx="7467600" cy="1219200"/>
          </a:xfrm>
        </p:spPr>
        <p:txBody>
          <a:bodyPr/>
          <a:lstStyle/>
          <a:p>
            <a:pPr algn="l"/>
            <a:r>
              <a:rPr lang="en-US" sz="4400" dirty="0"/>
              <a:t>Even using tech…</a:t>
            </a:r>
          </a:p>
        </p:txBody>
      </p:sp>
    </p:spTree>
    <p:extLst>
      <p:ext uri="{BB962C8B-B14F-4D97-AF65-F5344CB8AC3E}">
        <p14:creationId xmlns:p14="http://schemas.microsoft.com/office/powerpoint/2010/main" val="275405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95400"/>
            <a:ext cx="8686800" cy="5170646"/>
          </a:xfrm>
          <a:prstGeom prst="rect">
            <a:avLst/>
          </a:prstGeom>
          <a:noFill/>
        </p:spPr>
        <p:txBody>
          <a:bodyPr wrap="square" rtlCol="0">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§3: “no person may maintain an action against this State or any public officer or employee for damages or injunctive, declaratory or other legal or equitable relief on behalf of a victim of crime as a result of a violation of this section or any statute enacted by the Legislature pursuant thereto.”</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ylfaen" panose="010A0502050306030303" pitchFamily="18" charset="0"/>
                <a:ea typeface="+mn-ea"/>
                <a:cs typeface="+mn-cs"/>
              </a:rPr>
              <a:t>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4: the only action a victim may maintain is to compel a public officer or employee to carry out a duty required under enumerated rights or in a statute enacted by the Legislature.</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§2:  a victim does not have standing as a party in a criminal proceeding.  </a:t>
            </a: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4D4680FD-1B44-497D-A6C3-8021A0288598}"/>
              </a:ext>
            </a:extLst>
          </p:cNvPr>
          <p:cNvSpPr txBox="1"/>
          <p:nvPr/>
        </p:nvSpPr>
        <p:spPr>
          <a:xfrm>
            <a:off x="533400" y="152400"/>
            <a:ext cx="79248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rPr>
              <a:t>No cause of action for damages.</a:t>
            </a:r>
            <a:endPar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30753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7630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Liability Question: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Federal Cause of Action</a:t>
            </a:r>
          </a:p>
        </p:txBody>
      </p:sp>
      <p:sp>
        <p:nvSpPr>
          <p:cNvPr id="4" name="TextBox 3"/>
          <p:cNvSpPr txBox="1"/>
          <p:nvPr/>
        </p:nvSpPr>
        <p:spPr>
          <a:xfrm>
            <a:off x="152400" y="1676400"/>
            <a:ext cx="8915400" cy="544764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Federal claims by victims for violations of their constitutional or statutory rights under 42 USC 1983 have been unsuccessful.</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Dix v. County of Shasta</a:t>
            </a:r>
            <a:r>
              <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963 F.2d 1296 (9</a:t>
            </a:r>
            <a:r>
              <a:rPr kumimoji="0" lang="en-US" sz="22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th</a:t>
            </a:r>
            <a:r>
              <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Cir. 1992) (overruled on other grounds): rejecting claim that California’s Victim Bill or Rights created a liberty or property interest enforceable under the due process clause. Largely based on rational that the law does not specify outcomes required, it only indicates victims have right to notification, etc.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Pusey v. City of Youngstown</a:t>
            </a:r>
            <a:r>
              <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11 F.3d 652 (6</a:t>
            </a:r>
            <a:r>
              <a:rPr kumimoji="0" lang="en-US" sz="22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th</a:t>
            </a:r>
            <a:r>
              <a:rPr kumimoji="0" lang="en-US" sz="2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Cir. 1993): concluding that suit against city prosecutor in her official capacity was a suit against the state and not cognizable under 1983.  The prosecutor’s failure to notify the victim of a hearing was closely related to the prosecutor’s role as an advocate, thus, absolute immunity applied to the 1983 claim in prosecutor’s personal capacity.   </a:t>
            </a:r>
            <a:endParaRPr kumimoji="0" lang="en-US" sz="22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a:p>
            <a:pPr marL="1200150" marR="0" lvl="2"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423223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1752600"/>
            <a:ext cx="8839200" cy="4572000"/>
          </a:xfrm>
        </p:spPr>
        <p:txBody>
          <a:bodyPr/>
          <a:lstStyle/>
          <a:p>
            <a:pPr marL="457200" indent="-457200" algn="l">
              <a:buFont typeface="Arial" panose="020B0604020202020204" pitchFamily="34" charset="0"/>
              <a:buChar char="•"/>
            </a:pPr>
            <a:r>
              <a:rPr lang="en-US" sz="2800" dirty="0"/>
              <a:t>Montana: Marsy’s Law void because the enactment violated the separate-vote requirement of Montana’s Constitution (by changing two or more parts of the Constitution that were not closely related).  </a:t>
            </a:r>
            <a:r>
              <a:rPr lang="en-US" sz="2800" i="1" dirty="0"/>
              <a:t>Montana Association of Counties v. State by and through Fox</a:t>
            </a:r>
            <a:r>
              <a:rPr lang="en-US" sz="2800" dirty="0"/>
              <a:t>, 404 P.3d 733 (Mont. 2017). </a:t>
            </a:r>
          </a:p>
          <a:p>
            <a:pPr marL="457200" indent="-457200" algn="l">
              <a:buFont typeface="Arial" panose="020B0604020202020204" pitchFamily="34" charset="0"/>
              <a:buChar char="•"/>
            </a:pPr>
            <a:r>
              <a:rPr lang="en-US" sz="2800" dirty="0"/>
              <a:t>Florida: Challenged on ballot title and summary requirements.  Rejected by Florida Supreme Court and was allowed to appear on the ballot. </a:t>
            </a:r>
            <a:r>
              <a:rPr lang="en-US" sz="2800" i="1" dirty="0"/>
              <a:t>Dept. of State v. Hollander</a:t>
            </a:r>
            <a:r>
              <a:rPr lang="en-US" sz="2800" dirty="0"/>
              <a:t>, -- So.3d --, 43 Fla. L. Weekly S525 (Oct. 25, 2018).</a:t>
            </a:r>
          </a:p>
          <a:p>
            <a:pPr algn="l"/>
            <a:endParaRPr lang="en-US" sz="2800" dirty="0"/>
          </a:p>
        </p:txBody>
      </p:sp>
      <p:sp>
        <p:nvSpPr>
          <p:cNvPr id="3" name="Title 2"/>
          <p:cNvSpPr>
            <a:spLocks noGrp="1"/>
          </p:cNvSpPr>
          <p:nvPr>
            <p:ph type="ctrTitle"/>
          </p:nvPr>
        </p:nvSpPr>
        <p:spPr>
          <a:xfrm>
            <a:off x="609600" y="304800"/>
            <a:ext cx="7772400" cy="1355725"/>
          </a:xfrm>
        </p:spPr>
        <p:txBody>
          <a:bodyPr/>
          <a:lstStyle/>
          <a:p>
            <a:r>
              <a:rPr lang="en-US" sz="4400" dirty="0"/>
              <a:t>Cases Involving Marsy’s Law in Other Jurisdictions</a:t>
            </a:r>
          </a:p>
        </p:txBody>
      </p:sp>
    </p:spTree>
    <p:extLst>
      <p:ext uri="{BB962C8B-B14F-4D97-AF65-F5344CB8AC3E}">
        <p14:creationId xmlns:p14="http://schemas.microsoft.com/office/powerpoint/2010/main" val="3632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1905000"/>
            <a:ext cx="8839200" cy="4435475"/>
          </a:xfrm>
        </p:spPr>
        <p:txBody>
          <a:bodyPr/>
          <a:lstStyle/>
          <a:p>
            <a:pPr marL="457200" indent="-457200" algn="l">
              <a:buFont typeface="Arial" panose="020B0604020202020204" pitchFamily="34" charset="0"/>
              <a:buChar char="•"/>
            </a:pPr>
            <a:r>
              <a:rPr lang="en-US" sz="2400" dirty="0"/>
              <a:t>California and 9</a:t>
            </a:r>
            <a:r>
              <a:rPr lang="en-US" sz="2400" baseline="30000" dirty="0"/>
              <a:t>th</a:t>
            </a:r>
            <a:r>
              <a:rPr lang="en-US" sz="2400" dirty="0"/>
              <a:t> Circuit cases focus on the change to extend time between parole hearings and ex post facto issues. </a:t>
            </a:r>
          </a:p>
          <a:p>
            <a:pPr marL="457200" indent="-457200" algn="l">
              <a:buFont typeface="Arial" panose="020B0604020202020204" pitchFamily="34" charset="0"/>
              <a:buChar char="•"/>
            </a:pPr>
            <a:r>
              <a:rPr lang="en-US" sz="2400" i="1" dirty="0"/>
              <a:t>In re Vicks</a:t>
            </a:r>
            <a:r>
              <a:rPr lang="en-US" sz="2400" dirty="0"/>
              <a:t>, 295 P.3d 863, 309-310 (Cal. 2013): discussing purpose of Marsy’s law to provide victims with due process and crime victims’ right to be treated with respect and dignity (similar to our subsection 1(a)).  Court noted in dicta, “[a]s in the context of adjudication of liberty interests, it is not critical that a victim’s participation be relevant to the ultimate decision; rather, what is important is that the victim be acknowledged and respected.”</a:t>
            </a:r>
          </a:p>
          <a:p>
            <a:pPr algn="l"/>
            <a:endParaRPr lang="en-US" sz="2800" dirty="0"/>
          </a:p>
        </p:txBody>
      </p:sp>
      <p:sp>
        <p:nvSpPr>
          <p:cNvPr id="3" name="Title 2"/>
          <p:cNvSpPr>
            <a:spLocks noGrp="1"/>
          </p:cNvSpPr>
          <p:nvPr>
            <p:ph type="ctrTitle"/>
          </p:nvPr>
        </p:nvSpPr>
        <p:spPr>
          <a:xfrm>
            <a:off x="609600" y="304800"/>
            <a:ext cx="7772400" cy="1355725"/>
          </a:xfrm>
        </p:spPr>
        <p:txBody>
          <a:bodyPr/>
          <a:lstStyle/>
          <a:p>
            <a:r>
              <a:rPr lang="en-US" sz="4400" dirty="0"/>
              <a:t>Cases Involving Marsy’s Law in Other Jurisdictions Cont.</a:t>
            </a:r>
          </a:p>
        </p:txBody>
      </p:sp>
    </p:spTree>
    <p:extLst>
      <p:ext uri="{BB962C8B-B14F-4D97-AF65-F5344CB8AC3E}">
        <p14:creationId xmlns:p14="http://schemas.microsoft.com/office/powerpoint/2010/main" val="16695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1660525"/>
            <a:ext cx="8839200" cy="4435475"/>
          </a:xfrm>
        </p:spPr>
        <p:txBody>
          <a:bodyPr/>
          <a:lstStyle/>
          <a:p>
            <a:pPr marL="457200" indent="-457200" algn="l">
              <a:buFont typeface="Arial" panose="020B0604020202020204" pitchFamily="34" charset="0"/>
              <a:buChar char="•"/>
            </a:pPr>
            <a:r>
              <a:rPr lang="en-US" sz="2400" i="1" dirty="0"/>
              <a:t>Santos v. Brown</a:t>
            </a:r>
            <a:r>
              <a:rPr lang="en-US" sz="2400" dirty="0"/>
              <a:t>, 189 Cal.Rptr. 234 (Cal. Ct. App. 3d 2015):</a:t>
            </a:r>
          </a:p>
          <a:p>
            <a:pPr marL="1200150" lvl="1" indent="-457200">
              <a:buFont typeface="Arial" panose="020B0604020202020204" pitchFamily="34" charset="0"/>
              <a:buChar char="•"/>
            </a:pPr>
            <a:r>
              <a:rPr lang="en-US" sz="2400" dirty="0"/>
              <a:t>Murray, J. concurring opinion confirms that prosecutors' exercise of discretion in charging does not implicate victim’s right to be heard.</a:t>
            </a:r>
          </a:p>
          <a:p>
            <a:pPr marL="1200150" lvl="1" indent="-457200">
              <a:buFont typeface="Arial" panose="020B0604020202020204" pitchFamily="34" charset="0"/>
              <a:buChar char="•"/>
            </a:pPr>
            <a:r>
              <a:rPr lang="en-US" sz="2400" dirty="0"/>
              <a:t>The term “proceeding” does not “connote a private decisionmaking process in one’s office…the common, everyday meaning of the word held by laypeople relates to public and quasi-public hearings such as bail hearings, sentencing, and sentence modification hearings in court, and hearings before the parole board– the specific ‘proceedings’ expressly referred to in Marsy’s Law.”</a:t>
            </a:r>
          </a:p>
          <a:p>
            <a:pPr algn="l"/>
            <a:endParaRPr lang="en-US" sz="2800" dirty="0"/>
          </a:p>
        </p:txBody>
      </p:sp>
      <p:sp>
        <p:nvSpPr>
          <p:cNvPr id="3" name="Title 2"/>
          <p:cNvSpPr>
            <a:spLocks noGrp="1"/>
          </p:cNvSpPr>
          <p:nvPr>
            <p:ph type="ctrTitle"/>
          </p:nvPr>
        </p:nvSpPr>
        <p:spPr>
          <a:xfrm>
            <a:off x="609600" y="304800"/>
            <a:ext cx="7772400" cy="1355725"/>
          </a:xfrm>
        </p:spPr>
        <p:txBody>
          <a:bodyPr/>
          <a:lstStyle/>
          <a:p>
            <a:r>
              <a:rPr lang="en-US" sz="4400" dirty="0"/>
              <a:t>Cases Involving Marsy’s Law in Other Jurisdictions</a:t>
            </a:r>
          </a:p>
        </p:txBody>
      </p:sp>
    </p:spTree>
    <p:extLst>
      <p:ext uri="{BB962C8B-B14F-4D97-AF65-F5344CB8AC3E}">
        <p14:creationId xmlns:p14="http://schemas.microsoft.com/office/powerpoint/2010/main" val="40870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21972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E7E43F-2228-4A16-B7A6-ABA5EEFA0201}"/>
              </a:ext>
            </a:extLst>
          </p:cNvPr>
          <p:cNvSpPr>
            <a:spLocks noGrp="1"/>
          </p:cNvSpPr>
          <p:nvPr>
            <p:ph type="subTitle" idx="1"/>
          </p:nvPr>
        </p:nvSpPr>
        <p:spPr>
          <a:xfrm>
            <a:off x="533400" y="1676400"/>
            <a:ext cx="8077200" cy="4572000"/>
          </a:xfrm>
        </p:spPr>
        <p:txBody>
          <a:bodyPr/>
          <a:lstStyle/>
          <a:p>
            <a:pPr algn="l"/>
            <a:r>
              <a:rPr lang="en-US" dirty="0"/>
              <a:t>-discussion about the politics surrounding the constitutional amendment.</a:t>
            </a:r>
          </a:p>
          <a:p>
            <a:pPr algn="l"/>
            <a:endParaRPr lang="en-US" dirty="0"/>
          </a:p>
          <a:p>
            <a:pPr algn="l"/>
            <a:r>
              <a:rPr lang="en-US" dirty="0"/>
              <a:t>-discussion about whether it was a good or bad idea.</a:t>
            </a:r>
          </a:p>
        </p:txBody>
      </p:sp>
      <p:sp>
        <p:nvSpPr>
          <p:cNvPr id="3" name="Title 2">
            <a:extLst>
              <a:ext uri="{FF2B5EF4-FFF2-40B4-BE49-F238E27FC236}">
                <a16:creationId xmlns:a16="http://schemas.microsoft.com/office/drawing/2014/main" id="{2F62C5A9-98C5-4E65-890E-457539B3E05D}"/>
              </a:ext>
            </a:extLst>
          </p:cNvPr>
          <p:cNvSpPr>
            <a:spLocks noGrp="1"/>
          </p:cNvSpPr>
          <p:nvPr>
            <p:ph type="ctrTitle"/>
          </p:nvPr>
        </p:nvSpPr>
        <p:spPr>
          <a:xfrm>
            <a:off x="20715" y="76200"/>
            <a:ext cx="7391400" cy="1219200"/>
          </a:xfrm>
        </p:spPr>
        <p:txBody>
          <a:bodyPr/>
          <a:lstStyle/>
          <a:p>
            <a:pPr algn="l"/>
            <a:r>
              <a:rPr lang="en-US" dirty="0"/>
              <a:t>What we’ll skip:</a:t>
            </a:r>
          </a:p>
        </p:txBody>
      </p:sp>
    </p:spTree>
    <p:extLst>
      <p:ext uri="{BB962C8B-B14F-4D97-AF65-F5344CB8AC3E}">
        <p14:creationId xmlns:p14="http://schemas.microsoft.com/office/powerpoint/2010/main" val="40132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2133600"/>
            <a:ext cx="8458200" cy="1752600"/>
          </a:xfrm>
        </p:spPr>
        <p:txBody>
          <a:bodyPr/>
          <a:lstStyle/>
          <a:p>
            <a:pPr marL="457200" indent="-457200" algn="l">
              <a:buFont typeface="Arial" panose="020B0604020202020204" pitchFamily="34" charset="0"/>
              <a:buChar char="•"/>
            </a:pPr>
            <a:r>
              <a:rPr lang="en-US" sz="2400" dirty="0"/>
              <a:t>Subsection 1: Enumerated victim rights</a:t>
            </a:r>
          </a:p>
          <a:p>
            <a:pPr marL="457200" indent="-457200" algn="l">
              <a:buFont typeface="Arial" panose="020B0604020202020204" pitchFamily="34" charset="0"/>
              <a:buChar char="•"/>
            </a:pPr>
            <a:r>
              <a:rPr lang="en-US" sz="2400" dirty="0"/>
              <a:t>Subsection 2: Standing to enforce rights</a:t>
            </a:r>
          </a:p>
          <a:p>
            <a:pPr marL="457200" indent="-457200" algn="l">
              <a:buFont typeface="Arial" panose="020B0604020202020204" pitchFamily="34" charset="0"/>
              <a:buChar char="•"/>
            </a:pPr>
            <a:r>
              <a:rPr lang="en-US" sz="2400" dirty="0"/>
              <a:t>Subsections 3 and 4: Enforcing the rights and our liability</a:t>
            </a:r>
          </a:p>
          <a:p>
            <a:pPr marL="457200" indent="-457200" algn="l">
              <a:buFont typeface="Arial" panose="020B0604020202020204" pitchFamily="34" charset="0"/>
              <a:buChar char="•"/>
            </a:pPr>
            <a:r>
              <a:rPr lang="en-US" sz="2400" dirty="0"/>
              <a:t>Subsection 5: Constitutional provisions do not impact other rights possessed by victims</a:t>
            </a:r>
          </a:p>
          <a:p>
            <a:pPr marL="457200" indent="-457200" algn="l">
              <a:buFont typeface="Arial" panose="020B0604020202020204" pitchFamily="34" charset="0"/>
              <a:buChar char="•"/>
            </a:pPr>
            <a:r>
              <a:rPr lang="en-US" sz="2400" dirty="0"/>
              <a:t>Subsection 6: The Legislature’s continuing obligation to pass laws to secure rights enumerated in subsection 1</a:t>
            </a:r>
          </a:p>
          <a:p>
            <a:pPr marL="457200" indent="-457200" algn="l">
              <a:buFont typeface="Arial" panose="020B0604020202020204" pitchFamily="34" charset="0"/>
              <a:buChar char="•"/>
            </a:pPr>
            <a:r>
              <a:rPr lang="en-US" sz="2400" dirty="0"/>
              <a:t>Subsection 7: Definition of “victim” </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
        <p:nvSpPr>
          <p:cNvPr id="3" name="Title 2"/>
          <p:cNvSpPr>
            <a:spLocks noGrp="1"/>
          </p:cNvSpPr>
          <p:nvPr>
            <p:ph type="ctrTitle"/>
          </p:nvPr>
        </p:nvSpPr>
        <p:spPr>
          <a:xfrm>
            <a:off x="762000" y="152400"/>
            <a:ext cx="7772400" cy="1736725"/>
          </a:xfrm>
        </p:spPr>
        <p:txBody>
          <a:bodyPr/>
          <a:lstStyle/>
          <a:p>
            <a:r>
              <a:rPr lang="en-US" dirty="0"/>
              <a:t>Article 1, Sec. 8A of the Nevada Constitution </a:t>
            </a:r>
          </a:p>
        </p:txBody>
      </p:sp>
    </p:spTree>
    <p:extLst>
      <p:ext uri="{BB962C8B-B14F-4D97-AF65-F5344CB8AC3E}">
        <p14:creationId xmlns:p14="http://schemas.microsoft.com/office/powerpoint/2010/main" val="21828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763000" cy="1323439"/>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mj-lt"/>
              </a:rPr>
              <a:t>Impact on Ethical, Statutory, or Common Law Obligations or Duties </a:t>
            </a:r>
          </a:p>
        </p:txBody>
      </p:sp>
      <p:sp>
        <p:nvSpPr>
          <p:cNvPr id="4" name="TextBox 3"/>
          <p:cNvSpPr txBox="1"/>
          <p:nvPr/>
        </p:nvSpPr>
        <p:spPr>
          <a:xfrm>
            <a:off x="495300" y="2819400"/>
            <a:ext cx="8229600" cy="1661993"/>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Subsection 2 provides: “This section does not alter the powers, duties or responsibilities of a prosecuting attorney.”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0133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916915"/>
            <a:ext cx="8610600" cy="4572000"/>
          </a:xfrm>
        </p:spPr>
        <p:txBody>
          <a:bodyPr/>
          <a:lstStyle/>
          <a:p>
            <a:pPr marL="514350" indent="-514350" algn="l">
              <a:buFont typeface="Arial" panose="020B0604020202020204" pitchFamily="34" charset="0"/>
              <a:buChar char="•"/>
            </a:pPr>
            <a:r>
              <a:rPr lang="en-US" sz="2400" dirty="0">
                <a:effectLst/>
              </a:rPr>
              <a:t>Fairness and respect. </a:t>
            </a:r>
          </a:p>
          <a:p>
            <a:pPr marL="1257300" lvl="1" indent="-514350">
              <a:buFont typeface="Arial" panose="020B0604020202020204" pitchFamily="34" charset="0"/>
              <a:buChar char="•"/>
            </a:pPr>
            <a:r>
              <a:rPr lang="en-US" sz="1600" dirty="0">
                <a:effectLst/>
              </a:rPr>
              <a:t>1(a): “To be treated with fairness and respect for his or her privacy and dignity, and to be free from intimidation, harassment and abuse, throughout the criminal or juvenile justice process.” </a:t>
            </a:r>
          </a:p>
          <a:p>
            <a:pPr marL="514350" indent="-514350" algn="l">
              <a:buFont typeface="Arial" panose="020B0604020202020204" pitchFamily="34" charset="0"/>
              <a:buChar char="•"/>
            </a:pPr>
            <a:r>
              <a:rPr lang="en-US" sz="2400" dirty="0">
                <a:effectLst/>
              </a:rPr>
              <a:t>Protection from Defendant. </a:t>
            </a:r>
          </a:p>
          <a:p>
            <a:pPr marL="1257300" lvl="1" indent="-514350">
              <a:buFont typeface="Arial" panose="020B0604020202020204" pitchFamily="34" charset="0"/>
              <a:buChar char="•"/>
            </a:pPr>
            <a:r>
              <a:rPr lang="en-US" sz="1600" dirty="0">
                <a:effectLst/>
              </a:rPr>
              <a:t>1(b): “To be reasonably protected from the defendant and persons acting on behalf of the defendant.”</a:t>
            </a:r>
          </a:p>
          <a:p>
            <a:pPr marL="514350" indent="-514350" algn="l">
              <a:buFont typeface="Arial" panose="020B0604020202020204" pitchFamily="34" charset="0"/>
              <a:buChar char="•"/>
            </a:pPr>
            <a:r>
              <a:rPr lang="en-US" sz="2400" dirty="0">
                <a:effectLst/>
              </a:rPr>
              <a:t>Victim safety must be considered when court sets bail. </a:t>
            </a:r>
          </a:p>
          <a:p>
            <a:pPr marL="1257300" lvl="1" indent="-514350">
              <a:buFont typeface="Arial" panose="020B0604020202020204" pitchFamily="34" charset="0"/>
              <a:buChar char="•"/>
            </a:pPr>
            <a:r>
              <a:rPr lang="en-US" sz="1600" dirty="0">
                <a:effectLst/>
              </a:rPr>
              <a:t>1(c): “To have the safety of the victim and the victim’s family considered as a factor in fixing the amount of bail and release conditions for the defendant.”</a:t>
            </a:r>
          </a:p>
          <a:p>
            <a:pPr marL="1257300" lvl="1" indent="-514350">
              <a:buFont typeface="Arial" panose="020B0604020202020204" pitchFamily="34" charset="0"/>
              <a:buChar char="•"/>
            </a:pPr>
            <a:r>
              <a:rPr lang="en-US" sz="2000" dirty="0">
                <a:effectLst/>
              </a:rPr>
              <a:t>Prevent disclosure of confidential information or records from Defendant. </a:t>
            </a:r>
          </a:p>
          <a:p>
            <a:pPr marL="1257300" lvl="1" indent="-514350">
              <a:buFont typeface="Arial" panose="020B0604020202020204" pitchFamily="34" charset="0"/>
              <a:buChar char="•"/>
            </a:pPr>
            <a:r>
              <a:rPr lang="en-US" sz="2000" dirty="0">
                <a:effectLst/>
              </a:rPr>
              <a:t>1(d): “To prevent the disclosure of confidential information or records to the defendant which could be used to locate or harass the victim or the victim’s family.”</a:t>
            </a:r>
          </a:p>
          <a:p>
            <a:pPr marL="1257300" lvl="1" indent="-514350">
              <a:buFont typeface="Arial" panose="020B0604020202020204" pitchFamily="34" charset="0"/>
              <a:buChar char="•"/>
            </a:pPr>
            <a:endParaRPr lang="en-US" sz="2000" dirty="0">
              <a:effectLst/>
            </a:endParaRPr>
          </a:p>
          <a:p>
            <a:pPr marL="514350" indent="-514350" algn="l">
              <a:buFont typeface="Arial" panose="020B0604020202020204" pitchFamily="34" charset="0"/>
              <a:buChar char="•"/>
            </a:pPr>
            <a:endParaRPr lang="en-US" dirty="0"/>
          </a:p>
        </p:txBody>
      </p:sp>
      <p:sp>
        <p:nvSpPr>
          <p:cNvPr id="3" name="Title 2"/>
          <p:cNvSpPr>
            <a:spLocks noGrp="1"/>
          </p:cNvSpPr>
          <p:nvPr>
            <p:ph type="ctrTitle"/>
          </p:nvPr>
        </p:nvSpPr>
        <p:spPr>
          <a:xfrm>
            <a:off x="685800" y="228600"/>
            <a:ext cx="7772400" cy="1736725"/>
          </a:xfrm>
        </p:spPr>
        <p:txBody>
          <a:bodyPr/>
          <a:lstStyle/>
          <a:p>
            <a:r>
              <a:rPr lang="en-US" dirty="0"/>
              <a:t>Rights and Responsibilities </a:t>
            </a:r>
          </a:p>
        </p:txBody>
      </p:sp>
    </p:spTree>
    <p:extLst>
      <p:ext uri="{BB962C8B-B14F-4D97-AF65-F5344CB8AC3E}">
        <p14:creationId xmlns:p14="http://schemas.microsoft.com/office/powerpoint/2010/main" val="25051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916915"/>
            <a:ext cx="8610600" cy="4572000"/>
          </a:xfrm>
        </p:spPr>
        <p:txBody>
          <a:bodyPr/>
          <a:lstStyle/>
          <a:p>
            <a:pPr marL="514350" indent="-514350" algn="l">
              <a:buFont typeface="Arial" panose="020B0604020202020204" pitchFamily="34" charset="0"/>
              <a:buChar char="•"/>
            </a:pPr>
            <a:r>
              <a:rPr lang="en-US" sz="2400" dirty="0">
                <a:effectLst/>
              </a:rPr>
              <a:t>Refuse Interview or Deposition, or control over Interview.</a:t>
            </a:r>
          </a:p>
          <a:p>
            <a:pPr marL="1257300" lvl="1" indent="-514350">
              <a:buFont typeface="Arial" panose="020B0604020202020204" pitchFamily="34" charset="0"/>
              <a:buChar char="•"/>
            </a:pPr>
            <a:r>
              <a:rPr lang="en-US" sz="1600" dirty="0">
                <a:effectLst/>
              </a:rPr>
              <a:t>1(e): “To refuse an interview or deposition request, unless under court order, and to set reasonable conditions on the conduct of any such interview to which the victim consents.”</a:t>
            </a:r>
          </a:p>
          <a:p>
            <a:pPr marL="514350" indent="-514350" algn="l">
              <a:buFont typeface="Arial" panose="020B0604020202020204" pitchFamily="34" charset="0"/>
              <a:buChar char="•"/>
            </a:pPr>
            <a:r>
              <a:rPr lang="en-US" sz="2400" dirty="0">
                <a:effectLst/>
              </a:rPr>
              <a:t>Confer with DA’s Office.</a:t>
            </a:r>
          </a:p>
          <a:p>
            <a:pPr marL="1257300" lvl="1" indent="-514350">
              <a:buFont typeface="Arial" panose="020B0604020202020204" pitchFamily="34" charset="0"/>
              <a:buChar char="•"/>
            </a:pPr>
            <a:r>
              <a:rPr lang="en-US" sz="1600" dirty="0">
                <a:effectLst/>
              </a:rPr>
              <a:t>1(f): “To reasonably confer with the prosecuting agency, upon request, regarding the case.”</a:t>
            </a:r>
          </a:p>
          <a:p>
            <a:pPr marL="514350" indent="-514350" algn="l">
              <a:buFont typeface="Arial" panose="020B0604020202020204" pitchFamily="34" charset="0"/>
              <a:buChar char="•"/>
            </a:pPr>
            <a:r>
              <a:rPr lang="en-US" sz="2400" dirty="0">
                <a:effectLst/>
              </a:rPr>
              <a:t>Notice of all public proceedings, upon request. </a:t>
            </a:r>
          </a:p>
          <a:p>
            <a:pPr marL="1257300" lvl="1" indent="-514350">
              <a:buFont typeface="Arial" panose="020B0604020202020204" pitchFamily="34" charset="0"/>
              <a:buChar char="•"/>
            </a:pPr>
            <a:r>
              <a:rPr lang="en-US" sz="1600" dirty="0">
                <a:effectLst/>
              </a:rPr>
              <a:t>1(g): “To reasonable notice of all public proceedings, including delinquency proceedings, upon request, at which the defendant and the prosecutor are entitled to be present and of all parole or other postconviction release proceedings, and to be present at all such proceedings.”</a:t>
            </a:r>
            <a:endParaRPr lang="en-US" sz="2400" dirty="0">
              <a:effectLst/>
            </a:endParaRPr>
          </a:p>
          <a:p>
            <a:pPr marL="514350" indent="-514350" algn="l">
              <a:buFont typeface="Arial" panose="020B0604020202020204" pitchFamily="34" charset="0"/>
              <a:buChar char="•"/>
            </a:pPr>
            <a:r>
              <a:rPr lang="en-US" sz="2400" dirty="0">
                <a:effectLst/>
              </a:rPr>
              <a:t>To be reasonably heard, upon request. </a:t>
            </a:r>
          </a:p>
          <a:p>
            <a:pPr marL="1257300" lvl="1" indent="-514350">
              <a:buFont typeface="Arial" panose="020B0604020202020204" pitchFamily="34" charset="0"/>
              <a:buChar char="•"/>
            </a:pPr>
            <a:r>
              <a:rPr lang="en-US" sz="1600" dirty="0">
                <a:effectLst/>
              </a:rPr>
              <a:t>1(h): “To be reasonably heard, upon request, at any public proceeding, including any delinquency proceeding, in any court involving release or sentencing, and at any parole proceeding.”</a:t>
            </a:r>
          </a:p>
          <a:p>
            <a:pPr marL="514350" indent="-514350" algn="l">
              <a:buFont typeface="Arial" panose="020B0604020202020204" pitchFamily="34" charset="0"/>
              <a:buChar char="•"/>
            </a:pPr>
            <a:endParaRPr lang="en-US" dirty="0"/>
          </a:p>
        </p:txBody>
      </p:sp>
      <p:sp>
        <p:nvSpPr>
          <p:cNvPr id="3" name="Title 2"/>
          <p:cNvSpPr>
            <a:spLocks noGrp="1"/>
          </p:cNvSpPr>
          <p:nvPr>
            <p:ph type="ctrTitle"/>
          </p:nvPr>
        </p:nvSpPr>
        <p:spPr>
          <a:xfrm>
            <a:off x="685800" y="228600"/>
            <a:ext cx="7772400" cy="1736725"/>
          </a:xfrm>
        </p:spPr>
        <p:txBody>
          <a:bodyPr/>
          <a:lstStyle/>
          <a:p>
            <a:r>
              <a:rPr lang="en-US" dirty="0"/>
              <a:t>Rights and Responsibilities Cont. </a:t>
            </a:r>
          </a:p>
        </p:txBody>
      </p:sp>
    </p:spTree>
    <p:extLst>
      <p:ext uri="{BB962C8B-B14F-4D97-AF65-F5344CB8AC3E}">
        <p14:creationId xmlns:p14="http://schemas.microsoft.com/office/powerpoint/2010/main" val="39840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916915"/>
            <a:ext cx="8610600" cy="4572000"/>
          </a:xfrm>
        </p:spPr>
        <p:txBody>
          <a:bodyPr/>
          <a:lstStyle/>
          <a:p>
            <a:pPr marL="514350" indent="-514350" algn="l">
              <a:buFont typeface="Arial" panose="020B0604020202020204" pitchFamily="34" charset="0"/>
              <a:buChar char="•"/>
            </a:pPr>
            <a:r>
              <a:rPr lang="en-US" sz="2400" dirty="0">
                <a:effectLst/>
              </a:rPr>
              <a:t>Timely disposition of case.</a:t>
            </a:r>
          </a:p>
          <a:p>
            <a:pPr marL="1257300" lvl="1" indent="-514350">
              <a:buFont typeface="Arial" panose="020B0604020202020204" pitchFamily="34" charset="0"/>
              <a:buChar char="•"/>
            </a:pPr>
            <a:r>
              <a:rPr lang="en-US" sz="1600" dirty="0">
                <a:effectLst/>
              </a:rPr>
              <a:t>1(</a:t>
            </a:r>
            <a:r>
              <a:rPr lang="en-US" sz="1600" dirty="0" err="1">
                <a:effectLst/>
              </a:rPr>
              <a:t>i</a:t>
            </a:r>
            <a:r>
              <a:rPr lang="en-US" sz="1600" dirty="0">
                <a:effectLst/>
              </a:rPr>
              <a:t>): “To the timely disposition of the case following the arrest of the defendant.”</a:t>
            </a:r>
          </a:p>
          <a:p>
            <a:pPr marL="514350" indent="-514350" algn="l">
              <a:buFont typeface="Arial" panose="020B0604020202020204" pitchFamily="34" charset="0"/>
              <a:buChar char="•"/>
            </a:pPr>
            <a:r>
              <a:rPr lang="en-US" sz="2400" dirty="0">
                <a:effectLst/>
              </a:rPr>
              <a:t>Provide information for the PSI.</a:t>
            </a:r>
          </a:p>
          <a:p>
            <a:pPr marL="1257300" lvl="1" indent="-514350">
              <a:buFont typeface="Arial" panose="020B0604020202020204" pitchFamily="34" charset="0"/>
              <a:buChar char="•"/>
            </a:pPr>
            <a:r>
              <a:rPr lang="en-US" sz="1600" dirty="0">
                <a:effectLst/>
              </a:rPr>
              <a:t>1(j): “To provide information to any public officer or employee conducting a presentence investigation concerning the impact of the offense on the victim and the victim’s family and any sentencing recommendations before the sentencing of the defendant.”</a:t>
            </a:r>
          </a:p>
          <a:p>
            <a:pPr marL="514350" indent="-514350" algn="l">
              <a:buFont typeface="Arial" panose="020B0604020202020204" pitchFamily="34" charset="0"/>
              <a:buChar char="•"/>
            </a:pPr>
            <a:r>
              <a:rPr lang="en-US" sz="2400" dirty="0">
                <a:effectLst/>
              </a:rPr>
              <a:t>Informed of disposition and release of Defendant. </a:t>
            </a:r>
          </a:p>
          <a:p>
            <a:pPr marL="1257300" lvl="1" indent="-514350">
              <a:buFont typeface="Arial" panose="020B0604020202020204" pitchFamily="34" charset="0"/>
              <a:buChar char="•"/>
            </a:pPr>
            <a:r>
              <a:rPr lang="en-US" sz="1600" dirty="0">
                <a:effectLst/>
              </a:rPr>
              <a:t>1(k): “To be informed, upon request, of the conviction, sentence, place and time of incarceration, or other disposition of the defendant, the scheduled release date of the defendant and the release of or the escape by the defendant from custody.”</a:t>
            </a:r>
          </a:p>
          <a:p>
            <a:pPr marL="514350" indent="-514350" algn="l">
              <a:buFont typeface="Arial" panose="020B0604020202020204" pitchFamily="34" charset="0"/>
              <a:buChar char="•"/>
            </a:pPr>
            <a:r>
              <a:rPr lang="en-US" sz="2400" dirty="0">
                <a:effectLst/>
              </a:rPr>
              <a:t>Full and timely restitution. </a:t>
            </a:r>
          </a:p>
          <a:p>
            <a:pPr marL="1257300" lvl="1" indent="-514350">
              <a:buFont typeface="Arial" panose="020B0604020202020204" pitchFamily="34" charset="0"/>
              <a:buChar char="•"/>
            </a:pPr>
            <a:r>
              <a:rPr lang="en-US" sz="1600" dirty="0">
                <a:effectLst/>
              </a:rPr>
              <a:t>1(l): “To full and timely restitution.”</a:t>
            </a:r>
          </a:p>
          <a:p>
            <a:pPr algn="l"/>
            <a:endParaRPr lang="en-US" dirty="0"/>
          </a:p>
        </p:txBody>
      </p:sp>
      <p:sp>
        <p:nvSpPr>
          <p:cNvPr id="3" name="Title 2"/>
          <p:cNvSpPr>
            <a:spLocks noGrp="1"/>
          </p:cNvSpPr>
          <p:nvPr>
            <p:ph type="ctrTitle"/>
          </p:nvPr>
        </p:nvSpPr>
        <p:spPr>
          <a:xfrm>
            <a:off x="685800" y="228600"/>
            <a:ext cx="7772400" cy="1736725"/>
          </a:xfrm>
        </p:spPr>
        <p:txBody>
          <a:bodyPr/>
          <a:lstStyle/>
          <a:p>
            <a:r>
              <a:rPr lang="en-US" dirty="0"/>
              <a:t>Rights and Responsibilities Cont. </a:t>
            </a:r>
          </a:p>
        </p:txBody>
      </p:sp>
    </p:spTree>
    <p:extLst>
      <p:ext uri="{BB962C8B-B14F-4D97-AF65-F5344CB8AC3E}">
        <p14:creationId xmlns:p14="http://schemas.microsoft.com/office/powerpoint/2010/main" val="31479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6700" y="1959332"/>
            <a:ext cx="8610600" cy="4572000"/>
          </a:xfrm>
        </p:spPr>
        <p:txBody>
          <a:bodyPr/>
          <a:lstStyle/>
          <a:p>
            <a:pPr marL="514350" indent="-514350" algn="l">
              <a:buFont typeface="Arial" panose="020B0604020202020204" pitchFamily="34" charset="0"/>
              <a:buChar char="•"/>
            </a:pPr>
            <a:r>
              <a:rPr lang="en-US" sz="2400" dirty="0">
                <a:effectLst/>
              </a:rPr>
              <a:t>Prompt return of property.</a:t>
            </a:r>
          </a:p>
          <a:p>
            <a:pPr marL="1257300" lvl="1" indent="-514350">
              <a:buFont typeface="Arial" panose="020B0604020202020204" pitchFamily="34" charset="0"/>
              <a:buChar char="•"/>
            </a:pPr>
            <a:r>
              <a:rPr lang="en-US" sz="1600" dirty="0">
                <a:effectLst/>
              </a:rPr>
              <a:t>1(m): “To the prompt return of legal property when no longer needed as evidence.”</a:t>
            </a:r>
          </a:p>
          <a:p>
            <a:pPr marL="514350" indent="-514350" algn="l">
              <a:buFont typeface="Arial" panose="020B0604020202020204" pitchFamily="34" charset="0"/>
              <a:buChar char="•"/>
            </a:pPr>
            <a:r>
              <a:rPr lang="en-US" sz="2400" dirty="0">
                <a:effectLst/>
              </a:rPr>
              <a:t>Informed of postconviction proceedings and participate.</a:t>
            </a:r>
          </a:p>
          <a:p>
            <a:pPr marL="1257300" lvl="1" indent="-514350">
              <a:buFont typeface="Arial" panose="020B0604020202020204" pitchFamily="34" charset="0"/>
              <a:buChar char="•"/>
            </a:pPr>
            <a:r>
              <a:rPr lang="en-US" sz="1600" dirty="0">
                <a:effectLst/>
              </a:rPr>
              <a:t>1(n): “To be informed of all postconviction proceedings, to participate and provide information to the parole authority to be considered before the parole of the offender and to be notified, upon request, of the parole or other release of the offender.”</a:t>
            </a:r>
          </a:p>
          <a:p>
            <a:pPr marL="514350" indent="-514350" algn="l">
              <a:buFont typeface="Arial" panose="020B0604020202020204" pitchFamily="34" charset="0"/>
              <a:buChar char="•"/>
            </a:pPr>
            <a:r>
              <a:rPr lang="en-US" sz="2400" dirty="0">
                <a:effectLst/>
              </a:rPr>
              <a:t>Victim safety considered before postjudgement release. </a:t>
            </a:r>
          </a:p>
          <a:p>
            <a:pPr marL="1257300" lvl="1" indent="-514350">
              <a:buFont typeface="Arial" panose="020B0604020202020204" pitchFamily="34" charset="0"/>
              <a:buChar char="•"/>
            </a:pPr>
            <a:r>
              <a:rPr lang="en-US" sz="1600" dirty="0">
                <a:effectLst/>
              </a:rPr>
              <a:t>1(o): “To have the safety of the victim, the victim’s family and the general public considered before any parole or other postjudgment release decision is made.”</a:t>
            </a:r>
            <a:endParaRPr lang="en-US" sz="2400" dirty="0">
              <a:effectLst/>
            </a:endParaRPr>
          </a:p>
          <a:p>
            <a:pPr marL="514350" indent="-514350" algn="l">
              <a:buFont typeface="Arial" panose="020B0604020202020204" pitchFamily="34" charset="0"/>
              <a:buChar char="•"/>
            </a:pPr>
            <a:r>
              <a:rPr lang="en-US" sz="2400" dirty="0">
                <a:effectLst/>
              </a:rPr>
              <a:t>Restitution before other monetary fees. </a:t>
            </a:r>
          </a:p>
          <a:p>
            <a:pPr marL="1257300" lvl="1" indent="-514350">
              <a:buFont typeface="Arial" panose="020B0604020202020204" pitchFamily="34" charset="0"/>
              <a:buChar char="•"/>
            </a:pPr>
            <a:r>
              <a:rPr lang="en-US" sz="1600" dirty="0">
                <a:effectLst/>
              </a:rPr>
              <a:t>1(p): “To have all monetary payments, money and property collected from any person who has been ordered to make restitution be first applied to pay the amounts ordered as restitution to the victim.”</a:t>
            </a:r>
          </a:p>
          <a:p>
            <a:pPr algn="l"/>
            <a:endParaRPr lang="en-US" dirty="0"/>
          </a:p>
        </p:txBody>
      </p:sp>
      <p:sp>
        <p:nvSpPr>
          <p:cNvPr id="3" name="Title 2"/>
          <p:cNvSpPr>
            <a:spLocks noGrp="1"/>
          </p:cNvSpPr>
          <p:nvPr>
            <p:ph type="ctrTitle"/>
          </p:nvPr>
        </p:nvSpPr>
        <p:spPr>
          <a:xfrm>
            <a:off x="685800" y="228600"/>
            <a:ext cx="7772400" cy="1736725"/>
          </a:xfrm>
        </p:spPr>
        <p:txBody>
          <a:bodyPr/>
          <a:lstStyle/>
          <a:p>
            <a:r>
              <a:rPr lang="en-US" dirty="0"/>
              <a:t>Rights and Responsibilities Cont. </a:t>
            </a:r>
          </a:p>
        </p:txBody>
      </p:sp>
    </p:spTree>
    <p:extLst>
      <p:ext uri="{BB962C8B-B14F-4D97-AF65-F5344CB8AC3E}">
        <p14:creationId xmlns:p14="http://schemas.microsoft.com/office/powerpoint/2010/main" val="24172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3_Balan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23361</TotalTime>
  <Words>1953</Words>
  <Application>Microsoft Office PowerPoint</Application>
  <PresentationFormat>On-screen Show (4:3)</PresentationFormat>
  <Paragraphs>148</Paragraphs>
  <Slides>28</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Sylfaen</vt:lpstr>
      <vt:lpstr>Wingdings</vt:lpstr>
      <vt:lpstr>3_Balance</vt:lpstr>
      <vt:lpstr>PowerPoint Presentation</vt:lpstr>
      <vt:lpstr>What we’ll cover:</vt:lpstr>
      <vt:lpstr>What we’ll skip:</vt:lpstr>
      <vt:lpstr>Article 1, Sec. 8A of the Nevada Constitution </vt:lpstr>
      <vt:lpstr>PowerPoint Presentation</vt:lpstr>
      <vt:lpstr>Rights and Responsibilities </vt:lpstr>
      <vt:lpstr>Rights and Responsibilities Cont. </vt:lpstr>
      <vt:lpstr>Rights and Responsibilities Cont. </vt:lpstr>
      <vt:lpstr>Rights and Responsibilities Cont. </vt:lpstr>
      <vt:lpstr>Rights and Responsibilities Cont. </vt:lpstr>
      <vt:lpstr>Responsibility for compliance is shared by all parts of the criminal justice system. </vt:lpstr>
      <vt:lpstr>How do we communicate the rights? </vt:lpstr>
      <vt:lpstr>Low-Tech Approach</vt:lpstr>
      <vt:lpstr>Notification of Rights</vt:lpstr>
      <vt:lpstr>Opt-In Document</vt:lpstr>
      <vt:lpstr>Opt In Form</vt:lpstr>
      <vt:lpstr>Victim Request Form For Paper File</vt:lpstr>
      <vt:lpstr>Victims are entitled to protection of their personal information. </vt:lpstr>
      <vt:lpstr>Defense Attorney Letter (can accompany paper or electronic discovery)</vt:lpstr>
      <vt:lpstr> </vt:lpstr>
      <vt:lpstr>Many vendors offer automated options.</vt:lpstr>
      <vt:lpstr>Even using tech…</vt:lpstr>
      <vt:lpstr>PowerPoint Presentation</vt:lpstr>
      <vt:lpstr>PowerPoint Presentation</vt:lpstr>
      <vt:lpstr>Cases Involving Marsy’s Law in Other Jurisdictions</vt:lpstr>
      <vt:lpstr>Cases Involving Marsy’s Law in Other Jurisdictions Cont.</vt:lpstr>
      <vt:lpstr>Cases Involving Marsy’s Law in Other Jurisdictions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Primary User</dc:creator>
  <cp:lastModifiedBy>Noble, Jennifer</cp:lastModifiedBy>
  <cp:revision>772</cp:revision>
  <cp:lastPrinted>2018-12-05T01:02:17Z</cp:lastPrinted>
  <dcterms:created xsi:type="dcterms:W3CDTF">1601-01-01T00:00:00Z</dcterms:created>
  <dcterms:modified xsi:type="dcterms:W3CDTF">2019-09-06T00:26:01Z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